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4"/>
  </p:notesMasterIdLst>
  <p:handoutMasterIdLst>
    <p:handoutMasterId r:id="rId55"/>
  </p:handoutMasterIdLst>
  <p:sldIdLst>
    <p:sldId id="813" r:id="rId2"/>
    <p:sldId id="862" r:id="rId3"/>
    <p:sldId id="812" r:id="rId4"/>
    <p:sldId id="814" r:id="rId5"/>
    <p:sldId id="806" r:id="rId6"/>
    <p:sldId id="580" r:id="rId7"/>
    <p:sldId id="807" r:id="rId8"/>
    <p:sldId id="816" r:id="rId9"/>
    <p:sldId id="817" r:id="rId10"/>
    <p:sldId id="804" r:id="rId11"/>
    <p:sldId id="780" r:id="rId12"/>
    <p:sldId id="781" r:id="rId13"/>
    <p:sldId id="789" r:id="rId14"/>
    <p:sldId id="768" r:id="rId15"/>
    <p:sldId id="820" r:id="rId16"/>
    <p:sldId id="821" r:id="rId17"/>
    <p:sldId id="822" r:id="rId18"/>
    <p:sldId id="834" r:id="rId19"/>
    <p:sldId id="835" r:id="rId20"/>
    <p:sldId id="823" r:id="rId21"/>
    <p:sldId id="836" r:id="rId22"/>
    <p:sldId id="824" r:id="rId23"/>
    <p:sldId id="856" r:id="rId24"/>
    <p:sldId id="858" r:id="rId25"/>
    <p:sldId id="825" r:id="rId26"/>
    <p:sldId id="826" r:id="rId27"/>
    <p:sldId id="827" r:id="rId28"/>
    <p:sldId id="828" r:id="rId29"/>
    <p:sldId id="829" r:id="rId30"/>
    <p:sldId id="854" r:id="rId31"/>
    <p:sldId id="830" r:id="rId32"/>
    <p:sldId id="831" r:id="rId33"/>
    <p:sldId id="859" r:id="rId34"/>
    <p:sldId id="832" r:id="rId35"/>
    <p:sldId id="855" r:id="rId36"/>
    <p:sldId id="838" r:id="rId37"/>
    <p:sldId id="837" r:id="rId38"/>
    <p:sldId id="839" r:id="rId39"/>
    <p:sldId id="843" r:id="rId40"/>
    <p:sldId id="846" r:id="rId41"/>
    <p:sldId id="847" r:id="rId42"/>
    <p:sldId id="848" r:id="rId43"/>
    <p:sldId id="840" r:id="rId44"/>
    <p:sldId id="850" r:id="rId45"/>
    <p:sldId id="849" r:id="rId46"/>
    <p:sldId id="857" r:id="rId47"/>
    <p:sldId id="851" r:id="rId48"/>
    <p:sldId id="852" r:id="rId49"/>
    <p:sldId id="853" r:id="rId50"/>
    <p:sldId id="860" r:id="rId51"/>
    <p:sldId id="766" r:id="rId52"/>
    <p:sldId id="861" r:id="rId53"/>
  </p:sldIdLst>
  <p:sldSz cx="9144000" cy="6858000" type="letter"/>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200" algn="l" rtl="0" eaLnBrk="0" fontAlgn="base" hangingPunct="0">
      <a:spcBef>
        <a:spcPct val="0"/>
      </a:spcBef>
      <a:spcAft>
        <a:spcPct val="0"/>
      </a:spcAft>
      <a:defRPr sz="1600" b="1" kern="1200">
        <a:solidFill>
          <a:schemeClr val="tx1"/>
        </a:solidFill>
        <a:latin typeface="Arial" charset="0"/>
        <a:ea typeface="+mn-ea"/>
        <a:cs typeface="+mn-cs"/>
      </a:defRPr>
    </a:lvl2pPr>
    <a:lvl3pPr marL="914400" algn="l" rtl="0" eaLnBrk="0" fontAlgn="base" hangingPunct="0">
      <a:spcBef>
        <a:spcPct val="0"/>
      </a:spcBef>
      <a:spcAft>
        <a:spcPct val="0"/>
      </a:spcAft>
      <a:defRPr sz="1600" b="1" kern="1200">
        <a:solidFill>
          <a:schemeClr val="tx1"/>
        </a:solidFill>
        <a:latin typeface="Arial" charset="0"/>
        <a:ea typeface="+mn-ea"/>
        <a:cs typeface="+mn-cs"/>
      </a:defRPr>
    </a:lvl3pPr>
    <a:lvl4pPr marL="1371600" algn="l" rtl="0" eaLnBrk="0" fontAlgn="base" hangingPunct="0">
      <a:spcBef>
        <a:spcPct val="0"/>
      </a:spcBef>
      <a:spcAft>
        <a:spcPct val="0"/>
      </a:spcAft>
      <a:defRPr sz="1600" b="1" kern="1200">
        <a:solidFill>
          <a:schemeClr val="tx1"/>
        </a:solidFill>
        <a:latin typeface="Arial" charset="0"/>
        <a:ea typeface="+mn-ea"/>
        <a:cs typeface="+mn-cs"/>
      </a:defRPr>
    </a:lvl4pPr>
    <a:lvl5pPr marL="1828800" algn="l" rtl="0" eaLnBrk="0" fontAlgn="base" hangingPunct="0">
      <a:spcBef>
        <a:spcPct val="0"/>
      </a:spcBef>
      <a:spcAft>
        <a:spcPct val="0"/>
      </a:spcAft>
      <a:defRPr sz="1600" b="1" kern="1200">
        <a:solidFill>
          <a:schemeClr val="tx1"/>
        </a:solidFill>
        <a:latin typeface="Arial" charset="0"/>
        <a:ea typeface="+mn-ea"/>
        <a:cs typeface="+mn-cs"/>
      </a:defRPr>
    </a:lvl5pPr>
    <a:lvl6pPr marL="2286000" algn="l" defTabSz="457200" rtl="0" eaLnBrk="1" latinLnBrk="0" hangingPunct="1">
      <a:defRPr sz="1600" b="1" kern="1200">
        <a:solidFill>
          <a:schemeClr val="tx1"/>
        </a:solidFill>
        <a:latin typeface="Arial" charset="0"/>
        <a:ea typeface="+mn-ea"/>
        <a:cs typeface="+mn-cs"/>
      </a:defRPr>
    </a:lvl6pPr>
    <a:lvl7pPr marL="2743200" algn="l" defTabSz="457200" rtl="0" eaLnBrk="1" latinLnBrk="0" hangingPunct="1">
      <a:defRPr sz="1600" b="1" kern="1200">
        <a:solidFill>
          <a:schemeClr val="tx1"/>
        </a:solidFill>
        <a:latin typeface="Arial" charset="0"/>
        <a:ea typeface="+mn-ea"/>
        <a:cs typeface="+mn-cs"/>
      </a:defRPr>
    </a:lvl7pPr>
    <a:lvl8pPr marL="3200400" algn="l" defTabSz="457200" rtl="0" eaLnBrk="1" latinLnBrk="0" hangingPunct="1">
      <a:defRPr sz="1600" b="1" kern="1200">
        <a:solidFill>
          <a:schemeClr val="tx1"/>
        </a:solidFill>
        <a:latin typeface="Arial" charset="0"/>
        <a:ea typeface="+mn-ea"/>
        <a:cs typeface="+mn-cs"/>
      </a:defRPr>
    </a:lvl8pPr>
    <a:lvl9pPr marL="3657600" algn="l" defTabSz="4572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333399"/>
    <a:srgbClr val="0099CC"/>
    <a:srgbClr val="000000"/>
    <a:srgbClr val="FFE9EC"/>
    <a:srgbClr val="D60093"/>
    <a:srgbClr val="FFCCCC"/>
    <a:srgbClr val="99CC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28" autoAdjust="0"/>
    <p:restoredTop sz="96272" autoAdjust="0"/>
  </p:normalViewPr>
  <p:slideViewPr>
    <p:cSldViewPr snapToGrid="0">
      <p:cViewPr>
        <p:scale>
          <a:sx n="74" d="100"/>
          <a:sy n="74" d="100"/>
        </p:scale>
        <p:origin x="156" y="6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2" d="100"/>
          <a:sy n="82" d="100"/>
        </p:scale>
        <p:origin x="-1914" y="-90"/>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01" tIns="0" rIns="20101" bIns="0" numCol="1" anchor="t" anchorCtr="0" compatLnSpc="1">
            <a:prstTxWarp prst="textNoShape">
              <a:avLst/>
            </a:prstTxWarp>
          </a:bodyPr>
          <a:lstStyle>
            <a:lvl1pPr defTabSz="965200">
              <a:defRPr sz="1000" b="0" i="1"/>
            </a:lvl1pPr>
          </a:lstStyle>
          <a:p>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01" tIns="0" rIns="20101" bIns="0" numCol="1" anchor="t" anchorCtr="0" compatLnSpc="1">
            <a:prstTxWarp prst="textNoShape">
              <a:avLst/>
            </a:prstTxWarp>
          </a:bodyPr>
          <a:lstStyle>
            <a:lvl1pPr algn="r" defTabSz="965200">
              <a:defRPr sz="1000" b="0" i="1"/>
            </a:lvl1pPr>
          </a:lstStyle>
          <a:p>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01" tIns="0" rIns="20101" bIns="0" numCol="1" anchor="b" anchorCtr="0" compatLnSpc="1">
            <a:prstTxWarp prst="textNoShape">
              <a:avLst/>
            </a:prstTxWarp>
          </a:bodyPr>
          <a:lstStyle>
            <a:lvl1pPr defTabSz="965200">
              <a:defRPr sz="1000" b="0" i="1"/>
            </a:lvl1pPr>
          </a:lstStyle>
          <a:p>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01" tIns="0" rIns="20101" bIns="0" numCol="1" anchor="b" anchorCtr="0" compatLnSpc="1">
            <a:prstTxWarp prst="textNoShape">
              <a:avLst/>
            </a:prstTxWarp>
          </a:bodyPr>
          <a:lstStyle>
            <a:lvl1pPr algn="r" defTabSz="965200">
              <a:defRPr sz="1000" b="0" i="1"/>
            </a:lvl1pPr>
          </a:lstStyle>
          <a:p>
            <a:fld id="{8E3A0081-7913-1543-8EB0-3ACA61D325FD}" type="slidenum">
              <a:rPr lang="en-US"/>
              <a:pPr/>
              <a:t>‹#›</a:t>
            </a:fld>
            <a:endParaRPr lang="en-US"/>
          </a:p>
        </p:txBody>
      </p:sp>
    </p:spTree>
    <p:extLst>
      <p:ext uri="{BB962C8B-B14F-4D97-AF65-F5344CB8AC3E}">
        <p14:creationId xmlns:p14="http://schemas.microsoft.com/office/powerpoint/2010/main" val="39483717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01" tIns="0" rIns="20101" bIns="0" numCol="1" anchor="t" anchorCtr="0" compatLnSpc="1">
            <a:prstTxWarp prst="textNoShape">
              <a:avLst/>
            </a:prstTxWarp>
          </a:bodyPr>
          <a:lstStyle>
            <a:lvl1pPr defTabSz="965200">
              <a:defRPr sz="1000" b="0" i="1">
                <a:latin typeface="Times New Roman" charset="0"/>
              </a:defRPr>
            </a:lvl1pPr>
          </a:lstStyle>
          <a:p>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01" tIns="0" rIns="20101" bIns="0" numCol="1" anchor="t" anchorCtr="0" compatLnSpc="1">
            <a:prstTxWarp prst="textNoShape">
              <a:avLst/>
            </a:prstTxWarp>
          </a:bodyPr>
          <a:lstStyle>
            <a:lvl1pPr algn="r" defTabSz="965200">
              <a:defRPr sz="1000" b="0" i="1">
                <a:latin typeface="Times New Roman" charset="0"/>
              </a:defRPr>
            </a:lvl1pPr>
          </a:lstStyle>
          <a:p>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01" tIns="0" rIns="20101" bIns="0" numCol="1" anchor="b" anchorCtr="0" compatLnSpc="1">
            <a:prstTxWarp prst="textNoShape">
              <a:avLst/>
            </a:prstTxWarp>
          </a:bodyPr>
          <a:lstStyle>
            <a:lvl1pPr defTabSz="965200">
              <a:defRPr sz="1000" b="0" i="1">
                <a:latin typeface="Times New Roman" charset="0"/>
              </a:defRPr>
            </a:lvl1pPr>
          </a:lstStyle>
          <a:p>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01" tIns="0" rIns="20101" bIns="0" numCol="1" anchor="b" anchorCtr="0" compatLnSpc="1">
            <a:prstTxWarp prst="textNoShape">
              <a:avLst/>
            </a:prstTxWarp>
          </a:bodyPr>
          <a:lstStyle>
            <a:lvl1pPr algn="r" defTabSz="965200">
              <a:defRPr sz="1000" b="0" i="1">
                <a:latin typeface="Times New Roman" charset="0"/>
              </a:defRPr>
            </a:lvl1pPr>
          </a:lstStyle>
          <a:p>
            <a:fld id="{29E27AF2-2F30-A940-B0F3-840A072272B0}" type="slidenum">
              <a:rPr lang="en-US"/>
              <a:pPr/>
              <a:t>‹#›</a:t>
            </a:fld>
            <a:endParaRPr lang="en-US"/>
          </a:p>
        </p:txBody>
      </p:sp>
      <p:sp>
        <p:nvSpPr>
          <p:cNvPr id="2054" name="Rectangle 6"/>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7159" tIns="48582" rIns="97159" bIns="48582"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5" name="Rectangle 7"/>
          <p:cNvSpPr>
            <a:spLocks noGrp="1" noRot="1" noChangeAspect="1" noChangeArrowheads="1" noTextEdit="1"/>
          </p:cNvSpPr>
          <p:nvPr>
            <p:ph type="sldImg" idx="2"/>
          </p:nvPr>
        </p:nvSpPr>
        <p:spPr bwMode="auto">
          <a:xfrm>
            <a:off x="1270000" y="727075"/>
            <a:ext cx="4781550" cy="3586163"/>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8067188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69FD1A5-A28A-5048-9F7C-A6DB0A698016}" type="slidenum">
              <a:rPr lang="en-US"/>
              <a:pPr/>
              <a:t>1</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800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B59DE807-34BB-4F49-8EE2-E3E618DFB580}" type="slidenum">
              <a:rPr lang="en-US" altLang="zh-CN" sz="1300" smtClean="0">
                <a:latin typeface="Times New Roman" panose="02020603050405020304" pitchFamily="18" charset="0"/>
              </a:rPr>
              <a:pPr/>
              <a:t>17</a:t>
            </a:fld>
            <a:endParaRPr lang="en-US" altLang="zh-CN" sz="1300" smtClean="0">
              <a:latin typeface="Times New Roman" panose="02020603050405020304" pitchFamily="18" charset="0"/>
            </a:endParaRPr>
          </a:p>
        </p:txBody>
      </p:sp>
      <p:sp>
        <p:nvSpPr>
          <p:cNvPr id="2560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73146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69FD1A5-A28A-5048-9F7C-A6DB0A698016}" type="slidenum">
              <a:rPr lang="en-US"/>
              <a:pPr/>
              <a:t>18</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781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9066CD4-9D83-B244-8A71-D5A8BE331894}" type="slidenum">
              <a:rPr lang="en-US">
                <a:latin typeface="Times New Roman" charset="0"/>
              </a:rPr>
              <a:pPr/>
              <a:t>19</a:t>
            </a:fld>
            <a:endParaRPr lang="en-US">
              <a:latin typeface="Times New Roman"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51900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20C56093-629F-44BD-8A8F-E5B0EA479E7E}" type="slidenum">
              <a:rPr lang="en-US" altLang="zh-CN" sz="1300" smtClean="0">
                <a:latin typeface="Times New Roman" panose="02020603050405020304" pitchFamily="18" charset="0"/>
              </a:rPr>
              <a:pPr/>
              <a:t>20</a:t>
            </a:fld>
            <a:endParaRPr lang="en-US" altLang="zh-CN" sz="1300" smtClean="0">
              <a:latin typeface="Times New Roman" panose="02020603050405020304" pitchFamily="18" charset="0"/>
            </a:endParaRPr>
          </a:p>
        </p:txBody>
      </p:sp>
      <p:sp>
        <p:nvSpPr>
          <p:cNvPr id="2765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6658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DBF1A149-7F3B-4927-B1C5-742DE72AD447}" type="slidenum">
              <a:rPr lang="en-US" altLang="zh-CN" sz="1300" smtClean="0">
                <a:latin typeface="Times New Roman" panose="02020603050405020304" pitchFamily="18" charset="0"/>
              </a:rPr>
              <a:pPr/>
              <a:t>21</a:t>
            </a:fld>
            <a:endParaRPr lang="en-US" altLang="zh-CN" sz="1300" smtClean="0">
              <a:latin typeface="Times New Roman" panose="02020603050405020304" pitchFamily="18" charset="0"/>
            </a:endParaRPr>
          </a:p>
        </p:txBody>
      </p:sp>
      <p:sp>
        <p:nvSpPr>
          <p:cNvPr id="1945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36201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F382BD38-4164-4D0F-96A8-93A6B3295CBC}" type="slidenum">
              <a:rPr lang="en-US" altLang="zh-CN" sz="1300" smtClean="0">
                <a:latin typeface="Times New Roman" panose="02020603050405020304" pitchFamily="18" charset="0"/>
              </a:rPr>
              <a:pPr/>
              <a:t>22</a:t>
            </a:fld>
            <a:endParaRPr lang="en-US" altLang="zh-CN" sz="1300" smtClean="0">
              <a:latin typeface="Times New Roman" panose="02020603050405020304" pitchFamily="18" charset="0"/>
            </a:endParaRPr>
          </a:p>
        </p:txBody>
      </p:sp>
      <p:sp>
        <p:nvSpPr>
          <p:cNvPr id="2969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3788010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F382BD38-4164-4D0F-96A8-93A6B3295CBC}" type="slidenum">
              <a:rPr lang="en-US" altLang="zh-CN" sz="1300" smtClean="0">
                <a:latin typeface="Times New Roman" panose="02020603050405020304" pitchFamily="18" charset="0"/>
              </a:rPr>
              <a:pPr/>
              <a:t>23</a:t>
            </a:fld>
            <a:endParaRPr lang="en-US" altLang="zh-CN" sz="1300" smtClean="0">
              <a:latin typeface="Times New Roman" panose="02020603050405020304" pitchFamily="18" charset="0"/>
            </a:endParaRPr>
          </a:p>
        </p:txBody>
      </p:sp>
      <p:sp>
        <p:nvSpPr>
          <p:cNvPr id="2969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3517778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9066CD4-9D83-B244-8A71-D5A8BE331894}" type="slidenum">
              <a:rPr lang="en-US">
                <a:latin typeface="Times New Roman" charset="0"/>
              </a:rPr>
              <a:pPr/>
              <a:t>24</a:t>
            </a:fld>
            <a:endParaRPr lang="en-US">
              <a:latin typeface="Times New Roman"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55336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13494AC4-AB57-4DCD-B933-DF53B3886B4E}" type="slidenum">
              <a:rPr lang="en-US" altLang="zh-CN" sz="1300" smtClean="0">
                <a:latin typeface="Times New Roman" panose="02020603050405020304" pitchFamily="18" charset="0"/>
              </a:rPr>
              <a:pPr/>
              <a:t>25</a:t>
            </a:fld>
            <a:endParaRPr lang="en-US" altLang="zh-CN" sz="1300" smtClean="0">
              <a:latin typeface="Times New Roman" panose="02020603050405020304" pitchFamily="18" charset="0"/>
            </a:endParaRPr>
          </a:p>
        </p:txBody>
      </p:sp>
      <p:sp>
        <p:nvSpPr>
          <p:cNvPr id="3174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62649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248F5324-1983-4028-BA31-5B350073A426}" type="slidenum">
              <a:rPr lang="en-US" altLang="zh-CN" sz="1300" smtClean="0">
                <a:latin typeface="Times New Roman" panose="02020603050405020304" pitchFamily="18" charset="0"/>
              </a:rPr>
              <a:pPr/>
              <a:t>26</a:t>
            </a:fld>
            <a:endParaRPr lang="en-US" altLang="zh-CN" sz="1300" smtClean="0">
              <a:latin typeface="Times New Roman" panose="02020603050405020304" pitchFamily="18" charset="0"/>
            </a:endParaRPr>
          </a:p>
        </p:txBody>
      </p:sp>
      <p:sp>
        <p:nvSpPr>
          <p:cNvPr id="3379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73278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69FD1A5-A28A-5048-9F7C-A6DB0A698016}" type="slidenum">
              <a:rPr lang="en-US"/>
              <a:pPr/>
              <a:t>5</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98758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E4773423-BB7B-4C08-A841-DCB47C54B1DB}" type="slidenum">
              <a:rPr lang="en-US" altLang="zh-CN" sz="1300" smtClean="0">
                <a:latin typeface="Times New Roman" panose="02020603050405020304" pitchFamily="18" charset="0"/>
              </a:rPr>
              <a:pPr/>
              <a:t>27</a:t>
            </a:fld>
            <a:endParaRPr lang="en-US" altLang="zh-CN" sz="1300" smtClean="0">
              <a:latin typeface="Times New Roman" panose="02020603050405020304" pitchFamily="18" charset="0"/>
            </a:endParaRPr>
          </a:p>
        </p:txBody>
      </p:sp>
      <p:sp>
        <p:nvSpPr>
          <p:cNvPr id="3789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4079619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5F7C36BB-7FC9-40B0-B141-9EBB08694734}" type="slidenum">
              <a:rPr lang="en-US" altLang="zh-CN" sz="1300" smtClean="0">
                <a:latin typeface="Times New Roman" panose="02020603050405020304" pitchFamily="18" charset="0"/>
              </a:rPr>
              <a:pPr/>
              <a:t>28</a:t>
            </a:fld>
            <a:endParaRPr lang="en-US" altLang="zh-CN" sz="1300" smtClean="0">
              <a:latin typeface="Times New Roman" panose="02020603050405020304" pitchFamily="18" charset="0"/>
            </a:endParaRPr>
          </a:p>
        </p:txBody>
      </p:sp>
      <p:sp>
        <p:nvSpPr>
          <p:cNvPr id="3993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251056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476565E9-1B05-4CC3-ACD3-A666BBCC58A8}" type="slidenum">
              <a:rPr lang="en-US" altLang="zh-CN" sz="1300" smtClean="0">
                <a:latin typeface="Times New Roman" panose="02020603050405020304" pitchFamily="18" charset="0"/>
              </a:rPr>
              <a:pPr/>
              <a:t>29</a:t>
            </a:fld>
            <a:endParaRPr lang="en-US" altLang="zh-CN" sz="1300" smtClean="0">
              <a:latin typeface="Times New Roman" panose="02020603050405020304" pitchFamily="18" charset="0"/>
            </a:endParaRPr>
          </a:p>
        </p:txBody>
      </p:sp>
      <p:sp>
        <p:nvSpPr>
          <p:cNvPr id="4198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2522367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E4773423-BB7B-4C08-A841-DCB47C54B1DB}" type="slidenum">
              <a:rPr lang="en-US" altLang="zh-CN" sz="1300" smtClean="0">
                <a:latin typeface="Times New Roman" panose="02020603050405020304" pitchFamily="18" charset="0"/>
              </a:rPr>
              <a:pPr/>
              <a:t>30</a:t>
            </a:fld>
            <a:endParaRPr lang="en-US" altLang="zh-CN" sz="1300" smtClean="0">
              <a:latin typeface="Times New Roman" panose="02020603050405020304" pitchFamily="18" charset="0"/>
            </a:endParaRPr>
          </a:p>
        </p:txBody>
      </p:sp>
      <p:sp>
        <p:nvSpPr>
          <p:cNvPr id="3789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19579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C23F656F-C488-47A8-A63D-DCA0BC921E97}" type="slidenum">
              <a:rPr lang="en-US" altLang="zh-CN" sz="1300" smtClean="0">
                <a:latin typeface="Times New Roman" panose="02020603050405020304" pitchFamily="18" charset="0"/>
              </a:rPr>
              <a:pPr/>
              <a:t>31</a:t>
            </a:fld>
            <a:endParaRPr lang="en-US" altLang="zh-CN" sz="1300" smtClean="0">
              <a:latin typeface="Times New Roman" panose="02020603050405020304" pitchFamily="18" charset="0"/>
            </a:endParaRPr>
          </a:p>
        </p:txBody>
      </p:sp>
      <p:sp>
        <p:nvSpPr>
          <p:cNvPr id="4403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295518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ED184DC2-EFAC-44B5-823E-CF694DE6813D}" type="slidenum">
              <a:rPr lang="en-US" altLang="zh-CN" sz="1300" smtClean="0">
                <a:latin typeface="Times New Roman" panose="02020603050405020304" pitchFamily="18" charset="0"/>
              </a:rPr>
              <a:pPr/>
              <a:t>32</a:t>
            </a:fld>
            <a:endParaRPr lang="en-US" altLang="zh-CN" sz="1300" smtClean="0">
              <a:latin typeface="Times New Roman" panose="02020603050405020304" pitchFamily="18" charset="0"/>
            </a:endParaRPr>
          </a:p>
        </p:txBody>
      </p:sp>
      <p:sp>
        <p:nvSpPr>
          <p:cNvPr id="4608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267980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1ABDD94B-34D5-43D2-A8AF-051FF52628E9}" type="slidenum">
              <a:rPr lang="en-US" altLang="zh-CN" sz="1300" smtClean="0">
                <a:latin typeface="Times New Roman" panose="02020603050405020304" pitchFamily="18" charset="0"/>
              </a:rPr>
              <a:pPr/>
              <a:t>34</a:t>
            </a:fld>
            <a:endParaRPr lang="en-US" altLang="zh-CN" sz="1300" smtClean="0">
              <a:latin typeface="Times New Roman" panose="02020603050405020304" pitchFamily="18" charset="0"/>
            </a:endParaRPr>
          </a:p>
        </p:txBody>
      </p:sp>
      <p:sp>
        <p:nvSpPr>
          <p:cNvPr id="4813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2068162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1ABDD94B-34D5-43D2-A8AF-051FF52628E9}" type="slidenum">
              <a:rPr lang="en-US" altLang="zh-CN" sz="1300" smtClean="0">
                <a:latin typeface="Times New Roman" panose="02020603050405020304" pitchFamily="18" charset="0"/>
              </a:rPr>
              <a:pPr/>
              <a:t>35</a:t>
            </a:fld>
            <a:endParaRPr lang="en-US" altLang="zh-CN" sz="1300" smtClean="0">
              <a:latin typeface="Times New Roman" panose="02020603050405020304" pitchFamily="18" charset="0"/>
            </a:endParaRPr>
          </a:p>
        </p:txBody>
      </p:sp>
      <p:sp>
        <p:nvSpPr>
          <p:cNvPr id="4813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3040824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69FD1A5-A28A-5048-9F7C-A6DB0A698016}" type="slidenum">
              <a:rPr lang="en-US"/>
              <a:pPr/>
              <a:t>36</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9765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9066CD4-9D83-B244-8A71-D5A8BE331894}" type="slidenum">
              <a:rPr lang="en-US">
                <a:latin typeface="Times New Roman" charset="0"/>
              </a:rPr>
              <a:pPr/>
              <a:t>49</a:t>
            </a:fld>
            <a:endParaRPr lang="en-US">
              <a:latin typeface="Times New Roman"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8994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E27AF2-2F30-A940-B0F3-840A072272B0}" type="slidenum">
              <a:rPr lang="en-US" smtClean="0"/>
              <a:pPr/>
              <a:t>7</a:t>
            </a:fld>
            <a:endParaRPr lang="en-US"/>
          </a:p>
        </p:txBody>
      </p:sp>
    </p:spTree>
    <p:extLst>
      <p:ext uri="{BB962C8B-B14F-4D97-AF65-F5344CB8AC3E}">
        <p14:creationId xmlns:p14="http://schemas.microsoft.com/office/powerpoint/2010/main" val="2049612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D746B69F-6311-BA49-B376-92031D011352}" type="slidenum">
              <a:rPr lang="en-US">
                <a:latin typeface="Times New Roman" charset="0"/>
              </a:rPr>
              <a:pPr/>
              <a:t>51</a:t>
            </a:fld>
            <a:endParaRPr lang="en-US">
              <a:latin typeface="Times New Roman"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1389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55D0AA9-5A01-4E44-ADC6-D3A82D204DBE}" type="slidenum">
              <a:rPr lang="en-US">
                <a:latin typeface="Times New Roman" charset="0"/>
              </a:rPr>
              <a:pPr/>
              <a:t>11</a:t>
            </a:fld>
            <a:endParaRPr lang="en-US">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295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DC52EBD-135B-B84A-AABD-68D5587ED154}" type="slidenum">
              <a:rPr lang="en-US">
                <a:latin typeface="Times New Roman" charset="0"/>
              </a:rPr>
              <a:pPr/>
              <a:t>12</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9244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9066CD4-9D83-B244-8A71-D5A8BE331894}" type="slidenum">
              <a:rPr lang="en-US">
                <a:latin typeface="Times New Roman" charset="0"/>
              </a:rPr>
              <a:pPr/>
              <a:t>13</a:t>
            </a:fld>
            <a:endParaRPr lang="en-US">
              <a:latin typeface="Times New Roman"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84312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en-US">
              <a:latin typeface="Arial" charset="0"/>
            </a:endParaRPr>
          </a:p>
        </p:txBody>
      </p:sp>
      <p:sp>
        <p:nvSpPr>
          <p:cNvPr id="106500" name="Slide Number Placeholder 3"/>
          <p:cNvSpPr>
            <a:spLocks noGrp="1"/>
          </p:cNvSpPr>
          <p:nvPr>
            <p:ph type="sldNum" sz="quarter" idx="5"/>
          </p:nvPr>
        </p:nvSpPr>
        <p:spPr>
          <a:noFill/>
        </p:spPr>
        <p:txBody>
          <a:bodyPr/>
          <a:lstStyle/>
          <a:p>
            <a:fld id="{8043C976-04C2-4440-8D94-F0AB400C515F}" type="slidenum">
              <a:rPr lang="en-US"/>
              <a:pPr/>
              <a:t>14</a:t>
            </a:fld>
            <a:endParaRPr lang="en-US"/>
          </a:p>
        </p:txBody>
      </p:sp>
    </p:spTree>
    <p:extLst>
      <p:ext uri="{BB962C8B-B14F-4D97-AF65-F5344CB8AC3E}">
        <p14:creationId xmlns:p14="http://schemas.microsoft.com/office/powerpoint/2010/main" val="10636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E96D3D5F-5843-4EA9-B524-63F2CA9B33C7}" type="slidenum">
              <a:rPr lang="en-US" altLang="zh-CN" sz="1300" smtClean="0">
                <a:latin typeface="Times New Roman" panose="02020603050405020304" pitchFamily="18" charset="0"/>
              </a:rPr>
              <a:pPr/>
              <a:t>15</a:t>
            </a:fld>
            <a:endParaRPr lang="en-US" altLang="zh-CN" sz="1300" smtClean="0">
              <a:latin typeface="Times New Roman" panose="02020603050405020304" pitchFamily="18" charset="0"/>
            </a:endParaRPr>
          </a:p>
        </p:txBody>
      </p:sp>
      <p:sp>
        <p:nvSpPr>
          <p:cNvPr id="2150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41304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Gill Sans MT" panose="020B0502020104020203" pitchFamily="34" charset="0"/>
                <a:cs typeface="Arial" panose="020B0604020202020204" pitchFamily="34" charset="0"/>
              </a:defRPr>
            </a:lvl1pPr>
            <a:lvl2pPr marL="742950" indent="-285750" defTabSz="966788">
              <a:defRPr>
                <a:solidFill>
                  <a:schemeClr val="tx1"/>
                </a:solidFill>
                <a:latin typeface="Gill Sans MT" panose="020B0502020104020203" pitchFamily="34" charset="0"/>
                <a:cs typeface="Arial" panose="020B0604020202020204" pitchFamily="34" charset="0"/>
              </a:defRPr>
            </a:lvl2pPr>
            <a:lvl3pPr marL="1143000" indent="-228600" defTabSz="966788">
              <a:defRPr>
                <a:solidFill>
                  <a:schemeClr val="tx1"/>
                </a:solidFill>
                <a:latin typeface="Gill Sans MT" panose="020B0502020104020203" pitchFamily="34" charset="0"/>
                <a:cs typeface="Arial" panose="020B0604020202020204" pitchFamily="34" charset="0"/>
              </a:defRPr>
            </a:lvl3pPr>
            <a:lvl4pPr marL="1600200" indent="-228600" defTabSz="966788">
              <a:defRPr>
                <a:solidFill>
                  <a:schemeClr val="tx1"/>
                </a:solidFill>
                <a:latin typeface="Gill Sans MT" panose="020B0502020104020203" pitchFamily="34" charset="0"/>
                <a:cs typeface="Arial" panose="020B0604020202020204" pitchFamily="34" charset="0"/>
              </a:defRPr>
            </a:lvl4pPr>
            <a:lvl5pPr marL="2057400" indent="-228600" defTabSz="966788">
              <a:defRPr>
                <a:solidFill>
                  <a:schemeClr val="tx1"/>
                </a:solidFill>
                <a:latin typeface="Gill Sans MT" panose="020B0502020104020203" pitchFamily="34" charset="0"/>
                <a:cs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fld id="{E6EF2457-BF33-417D-922F-29011FFB7D65}" type="slidenum">
              <a:rPr lang="en-US" altLang="zh-CN" sz="1300" smtClean="0">
                <a:latin typeface="Times New Roman" panose="02020603050405020304" pitchFamily="18" charset="0"/>
              </a:rPr>
              <a:pPr/>
              <a:t>16</a:t>
            </a:fld>
            <a:endParaRPr lang="en-US" altLang="zh-CN" sz="1300" smtClean="0">
              <a:latin typeface="Times New Roman" panose="02020603050405020304" pitchFamily="18" charset="0"/>
            </a:endParaRPr>
          </a:p>
        </p:txBody>
      </p:sp>
      <p:sp>
        <p:nvSpPr>
          <p:cNvPr id="2355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Tree>
    <p:extLst>
      <p:ext uri="{BB962C8B-B14F-4D97-AF65-F5344CB8AC3E}">
        <p14:creationId xmlns:p14="http://schemas.microsoft.com/office/powerpoint/2010/main" val="3628520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40" name="Rectangle 8"/>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18441" name="Rectangle 9"/>
          <p:cNvSpPr>
            <a:spLocks noGrp="1" noChangeArrowheads="1"/>
          </p:cNvSpPr>
          <p:nvPr>
            <p:ph type="ctrTitle"/>
          </p:nvPr>
        </p:nvSpPr>
        <p:spPr>
          <a:xfrm>
            <a:off x="698500" y="755650"/>
            <a:ext cx="7772400" cy="2057400"/>
          </a:xfrm>
        </p:spPr>
        <p:txBody>
          <a:bodyPr/>
          <a:lstStyle>
            <a:lvl1pPr>
              <a:defRPr/>
            </a:lvl1pPr>
          </a:lstStyle>
          <a:p>
            <a:r>
              <a:rPr lang="en-US"/>
              <a:t>Click to edit Master title style</a:t>
            </a:r>
          </a:p>
        </p:txBody>
      </p:sp>
      <p:sp>
        <p:nvSpPr>
          <p:cNvPr id="18442" name="Line 10"/>
          <p:cNvSpPr>
            <a:spLocks noChangeShapeType="1"/>
          </p:cNvSpPr>
          <p:nvPr userDrawn="1"/>
        </p:nvSpPr>
        <p:spPr bwMode="auto">
          <a:xfrm>
            <a:off x="444500" y="3005138"/>
            <a:ext cx="8305800" cy="0"/>
          </a:xfrm>
          <a:prstGeom prst="line">
            <a:avLst/>
          </a:prstGeom>
          <a:noFill/>
          <a:ln w="44450">
            <a:solidFill>
              <a:srgbClr val="0000FF"/>
            </a:solidFill>
            <a:round/>
            <a:headEnd/>
            <a:tailEnd/>
          </a:ln>
          <a:effectLst>
            <a:outerShdw blurRad="63500" dist="53882" dir="2700000" algn="ctr" rotWithShape="0">
              <a:srgbClr val="333399">
                <a:alpha val="74998"/>
              </a:srgbClr>
            </a:outerShdw>
          </a:effectLst>
        </p:spPr>
        <p:txBody>
          <a:bodyPr wrap="none" anchor="ctr">
            <a:prstTxWarp prst="textNoShape">
              <a:avLst/>
            </a:prstTxWarp>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smtClean="0"/>
            </a:lvl1pPr>
          </a:lstStyle>
          <a:p>
            <a:fld id="{603FE706-B21F-114E-8808-5DBE0296B0E8}" type="slidenum">
              <a:rPr lang="en-US"/>
              <a:pPr/>
              <a:t>‹#›</a:t>
            </a:fld>
            <a:endParaRPr lang="en-US" sz="1000" b="1">
              <a:solidFill>
                <a:schemeClr val="tx1"/>
              </a:solidFill>
              <a:latin typeface="+mn-lt"/>
            </a:endParaRPr>
          </a:p>
        </p:txBody>
      </p:sp>
      <p:sp>
        <p:nvSpPr>
          <p:cNvPr id="6" name="Footer Placeholder 3"/>
          <p:cNvSpPr>
            <a:spLocks noGrp="1"/>
          </p:cNvSpPr>
          <p:nvPr>
            <p:ph type="ftr" sz="quarter" idx="3"/>
          </p:nvPr>
        </p:nvSpPr>
        <p:spPr>
          <a:xfrm>
            <a:off x="304800" y="6248400"/>
            <a:ext cx="5332413" cy="457200"/>
          </a:xfrm>
          <a:prstGeom prst="rect">
            <a:avLst/>
          </a:prstGeom>
        </p:spPr>
        <p:txBody>
          <a:bodyPr/>
          <a:lstStyle>
            <a:lvl1pPr>
              <a:defRPr smtClean="0"/>
            </a:lvl1pPr>
          </a:lstStyle>
          <a:p>
            <a:r>
              <a:rPr lang="en-US" dirty="0" smtClean="0"/>
              <a:t>CS 118: Naming</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013"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smtClean="0"/>
            </a:lvl1pPr>
          </a:lstStyle>
          <a:p>
            <a:fld id="{CF3263A3-5650-294C-B16F-9F1347A2D84B}" type="slidenum">
              <a:rPr lang="en-US"/>
              <a:pPr/>
              <a:t>‹#›</a:t>
            </a:fld>
            <a:endParaRPr lang="en-US" sz="1000" b="1">
              <a:solidFill>
                <a:schemeClr val="tx1"/>
              </a:solidFill>
              <a:latin typeface="+mn-lt"/>
            </a:endParaRPr>
          </a:p>
        </p:txBody>
      </p:sp>
      <p:sp>
        <p:nvSpPr>
          <p:cNvPr id="7" name="Footer Placeholder 3"/>
          <p:cNvSpPr>
            <a:spLocks noGrp="1"/>
          </p:cNvSpPr>
          <p:nvPr>
            <p:ph type="ftr" sz="quarter" idx="3"/>
          </p:nvPr>
        </p:nvSpPr>
        <p:spPr>
          <a:xfrm>
            <a:off x="304800" y="6248400"/>
            <a:ext cx="5332413" cy="457200"/>
          </a:xfrm>
          <a:prstGeom prst="rect">
            <a:avLst/>
          </a:prstGeom>
        </p:spPr>
        <p:txBody>
          <a:bodyPr/>
          <a:lstStyle>
            <a:lvl1pPr>
              <a:defRPr smtClean="0"/>
            </a:lvl1pPr>
          </a:lstStyle>
          <a:p>
            <a:r>
              <a:rPr lang="en-US" dirty="0" smtClean="0"/>
              <a:t>CS 118: Naming</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1143000"/>
          </a:xfrm>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smtClean="0"/>
            </a:lvl1pPr>
          </a:lstStyle>
          <a:p>
            <a:fld id="{83C8815A-B8E5-8A4F-B8B8-69B5FF478331}" type="slidenum">
              <a:rPr lang="en-US"/>
              <a:pPr/>
              <a:t>‹#›</a:t>
            </a:fld>
            <a:endParaRPr lang="en-US" sz="1000" b="1">
              <a:solidFill>
                <a:schemeClr val="tx1"/>
              </a:solidFill>
              <a:latin typeface="+mn-lt"/>
            </a:endParaRPr>
          </a:p>
        </p:txBody>
      </p:sp>
      <p:sp>
        <p:nvSpPr>
          <p:cNvPr id="5" name="Footer Placeholder 3"/>
          <p:cNvSpPr>
            <a:spLocks noGrp="1"/>
          </p:cNvSpPr>
          <p:nvPr>
            <p:ph type="ftr" sz="quarter" idx="3"/>
          </p:nvPr>
        </p:nvSpPr>
        <p:spPr>
          <a:xfrm>
            <a:off x="304800" y="6248400"/>
            <a:ext cx="5332413" cy="457200"/>
          </a:xfrm>
          <a:prstGeom prst="rect">
            <a:avLst/>
          </a:prstGeom>
        </p:spPr>
        <p:txBody>
          <a:bodyPr/>
          <a:lstStyle>
            <a:lvl1pPr>
              <a:defRPr smtClean="0"/>
            </a:lvl1pPr>
          </a:lstStyle>
          <a:p>
            <a:r>
              <a:rPr lang="en-US" dirty="0" smtClean="0"/>
              <a:t>CS 118: Naming</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ltLang="zh-CN"/>
              <a:t>Network Security</a:t>
            </a:r>
            <a:endParaRPr lang="en-US" altLang="zh-CN">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zh-CN"/>
              <a:t>7-</a:t>
            </a:r>
            <a:fld id="{F427B43D-983F-43B3-859C-C85F07249665}" type="slidenum">
              <a:rPr lang="en-US" altLang="zh-CN"/>
              <a:pPr>
                <a:defRPr/>
              </a:pPr>
              <a:t>‹#›</a:t>
            </a:fld>
            <a:endParaRPr lang="en-US" altLang="zh-CN"/>
          </a:p>
        </p:txBody>
      </p:sp>
    </p:spTree>
    <p:extLst>
      <p:ext uri="{BB962C8B-B14F-4D97-AF65-F5344CB8AC3E}">
        <p14:creationId xmlns:p14="http://schemas.microsoft.com/office/powerpoint/2010/main" val="345441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ltLang="zh-CN"/>
              <a:t>Network Security</a:t>
            </a:r>
            <a:endParaRPr lang="en-US" altLang="zh-CN">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zh-CN"/>
              <a:t>7-</a:t>
            </a:r>
            <a:fld id="{D566FBBC-F585-4769-A8F9-52EBDE597196}" type="slidenum">
              <a:rPr lang="en-US" altLang="zh-CN"/>
              <a:pPr>
                <a:defRPr/>
              </a:pPr>
              <a:t>‹#›</a:t>
            </a:fld>
            <a:endParaRPr lang="en-US" altLang="zh-CN"/>
          </a:p>
        </p:txBody>
      </p:sp>
    </p:spTree>
    <p:extLst>
      <p:ext uri="{BB962C8B-B14F-4D97-AF65-F5344CB8AC3E}">
        <p14:creationId xmlns:p14="http://schemas.microsoft.com/office/powerpoint/2010/main" val="406493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ltLang="zh-CN"/>
          </a:p>
        </p:txBody>
      </p:sp>
      <p:sp>
        <p:nvSpPr>
          <p:cNvPr id="7" name="Footer Placeholder 6"/>
          <p:cNvSpPr>
            <a:spLocks noGrp="1"/>
          </p:cNvSpPr>
          <p:nvPr>
            <p:ph type="ftr" sz="quarter" idx="11"/>
          </p:nvPr>
        </p:nvSpPr>
        <p:spPr/>
        <p:txBody>
          <a:bodyPr/>
          <a:lstStyle>
            <a:lvl1pPr>
              <a:defRPr/>
            </a:lvl1pPr>
          </a:lstStyle>
          <a:p>
            <a:pPr>
              <a:defRPr/>
            </a:pPr>
            <a:r>
              <a:rPr lang="en-US" altLang="zh-CN"/>
              <a:t>Network Security</a:t>
            </a:r>
            <a:endParaRPr lang="en-US" altLang="zh-CN">
              <a:latin typeface="Times New Roman" pitchFamily="18" charset="0"/>
            </a:endParaRPr>
          </a:p>
        </p:txBody>
      </p:sp>
      <p:sp>
        <p:nvSpPr>
          <p:cNvPr id="8" name="Slide Number Placeholder 7"/>
          <p:cNvSpPr>
            <a:spLocks noGrp="1"/>
          </p:cNvSpPr>
          <p:nvPr>
            <p:ph type="sldNum" sz="quarter" idx="12"/>
          </p:nvPr>
        </p:nvSpPr>
        <p:spPr/>
        <p:txBody>
          <a:bodyPr/>
          <a:lstStyle>
            <a:lvl1pPr>
              <a:defRPr/>
            </a:lvl1pPr>
          </a:lstStyle>
          <a:p>
            <a:pPr>
              <a:defRPr/>
            </a:pPr>
            <a:r>
              <a:rPr lang="en-US" altLang="zh-CN"/>
              <a:t>7-</a:t>
            </a:r>
            <a:fld id="{4A4397F3-F11C-4575-80CA-D1969C54231E}" type="slidenum">
              <a:rPr lang="en-US" altLang="zh-CN"/>
              <a:pPr>
                <a:defRPr/>
              </a:pPr>
              <a:t>‹#›</a:t>
            </a:fld>
            <a:endParaRPr lang="en-US" altLang="zh-CN"/>
          </a:p>
        </p:txBody>
      </p:sp>
    </p:spTree>
    <p:extLst>
      <p:ext uri="{BB962C8B-B14F-4D97-AF65-F5344CB8AC3E}">
        <p14:creationId xmlns:p14="http://schemas.microsoft.com/office/powerpoint/2010/main" val="215374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6002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4000500"/>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ltLang="zh-CN"/>
          </a:p>
        </p:txBody>
      </p:sp>
      <p:sp>
        <p:nvSpPr>
          <p:cNvPr id="7" name="Footer Placeholder 6"/>
          <p:cNvSpPr>
            <a:spLocks noGrp="1"/>
          </p:cNvSpPr>
          <p:nvPr>
            <p:ph type="ftr" sz="quarter" idx="11"/>
          </p:nvPr>
        </p:nvSpPr>
        <p:spPr/>
        <p:txBody>
          <a:bodyPr/>
          <a:lstStyle>
            <a:lvl1pPr>
              <a:defRPr/>
            </a:lvl1pPr>
          </a:lstStyle>
          <a:p>
            <a:pPr>
              <a:defRPr/>
            </a:pPr>
            <a:r>
              <a:rPr lang="en-US" altLang="zh-CN"/>
              <a:t>Network Security</a:t>
            </a:r>
            <a:endParaRPr lang="en-US" altLang="zh-CN">
              <a:latin typeface="Times New Roman" pitchFamily="18" charset="0"/>
            </a:endParaRPr>
          </a:p>
        </p:txBody>
      </p:sp>
      <p:sp>
        <p:nvSpPr>
          <p:cNvPr id="8" name="Slide Number Placeholder 7"/>
          <p:cNvSpPr>
            <a:spLocks noGrp="1"/>
          </p:cNvSpPr>
          <p:nvPr>
            <p:ph type="sldNum" sz="quarter" idx="12"/>
          </p:nvPr>
        </p:nvSpPr>
        <p:spPr/>
        <p:txBody>
          <a:bodyPr/>
          <a:lstStyle>
            <a:lvl1pPr>
              <a:defRPr/>
            </a:lvl1pPr>
          </a:lstStyle>
          <a:p>
            <a:pPr>
              <a:defRPr/>
            </a:pPr>
            <a:r>
              <a:rPr lang="en-US" altLang="zh-CN"/>
              <a:t>7-</a:t>
            </a:r>
            <a:fld id="{CE91D70D-7648-4C5A-ACDA-61831A7AA617}" type="slidenum">
              <a:rPr lang="en-US" altLang="zh-CN"/>
              <a:pPr>
                <a:defRPr/>
              </a:pPr>
              <a:t>‹#›</a:t>
            </a:fld>
            <a:endParaRPr lang="en-US" altLang="zh-CN"/>
          </a:p>
        </p:txBody>
      </p:sp>
    </p:spTree>
    <p:extLst>
      <p:ext uri="{BB962C8B-B14F-4D97-AF65-F5344CB8AC3E}">
        <p14:creationId xmlns:p14="http://schemas.microsoft.com/office/powerpoint/2010/main" val="1131526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Grp="1" noChangeArrowheads="1"/>
          </p:cNvSpPr>
          <p:nvPr>
            <p:ph type="body" idx="1"/>
          </p:nvPr>
        </p:nvSpPr>
        <p:spPr bwMode="auto">
          <a:xfrm>
            <a:off x="608013" y="1600200"/>
            <a:ext cx="7924800" cy="44196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3" name="Rectangle 9"/>
          <p:cNvSpPr>
            <a:spLocks noGrp="1" noChangeArrowheads="1"/>
          </p:cNvSpPr>
          <p:nvPr>
            <p:ph type="title"/>
          </p:nvPr>
        </p:nvSpPr>
        <p:spPr bwMode="auto">
          <a:xfrm>
            <a:off x="304800" y="152400"/>
            <a:ext cx="8534400" cy="11430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36" name="Rectangle 12"/>
          <p:cNvSpPr>
            <a:spLocks noGrp="1" noChangeArrowheads="1"/>
          </p:cNvSpPr>
          <p:nvPr>
            <p:ph type="sldNum" sz="quarter" idx="4"/>
          </p:nvPr>
        </p:nvSpPr>
        <p:spPr bwMode="auto">
          <a:xfrm>
            <a:off x="8229600" y="6248400"/>
            <a:ext cx="609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b="0">
                <a:solidFill>
                  <a:schemeClr val="accent2"/>
                </a:solidFill>
                <a:latin typeface="+mj-lt"/>
              </a:defRPr>
            </a:lvl1pPr>
          </a:lstStyle>
          <a:p>
            <a:fld id="{36C0DA32-C36E-2D4B-8581-9FEBA8A803B3}" type="slidenum">
              <a:rPr lang="en-US"/>
              <a:pPr/>
              <a:t>‹#›</a:t>
            </a:fld>
            <a:endParaRPr lang="en-US" sz="1000"/>
          </a:p>
        </p:txBody>
      </p:sp>
      <p:pic>
        <p:nvPicPr>
          <p:cNvPr id="1039" name="Picture 15" descr="CSELogo_4COnly"/>
          <p:cNvPicPr>
            <a:picLocks noChangeAspect="1" noChangeArrowheads="1"/>
          </p:cNvPicPr>
          <p:nvPr userDrawn="1"/>
        </p:nvPicPr>
        <p:blipFill>
          <a:blip r:embed="rId10"/>
          <a:srcRect/>
          <a:stretch>
            <a:fillRect/>
          </a:stretch>
        </p:blipFill>
        <p:spPr bwMode="auto">
          <a:xfrm>
            <a:off x="7870825" y="249238"/>
            <a:ext cx="904875" cy="955675"/>
          </a:xfrm>
          <a:prstGeom prst="rect">
            <a:avLst/>
          </a:prstGeom>
          <a:noFill/>
        </p:spPr>
      </p:pic>
      <p:sp>
        <p:nvSpPr>
          <p:cNvPr id="1037" name="Line 13"/>
          <p:cNvSpPr>
            <a:spLocks noChangeShapeType="1"/>
          </p:cNvSpPr>
          <p:nvPr/>
        </p:nvSpPr>
        <p:spPr bwMode="auto">
          <a:xfrm>
            <a:off x="0" y="1363663"/>
            <a:ext cx="8305800" cy="0"/>
          </a:xfrm>
          <a:prstGeom prst="line">
            <a:avLst/>
          </a:prstGeom>
          <a:noFill/>
          <a:ln w="44450">
            <a:solidFill>
              <a:srgbClr val="0000FF"/>
            </a:solidFill>
            <a:round/>
            <a:headEnd/>
            <a:tailEnd/>
          </a:ln>
          <a:effectLst>
            <a:outerShdw blurRad="63500" dist="53882" dir="2700000" algn="ctr" rotWithShape="0">
              <a:srgbClr val="333399">
                <a:alpha val="74998"/>
              </a:srgbClr>
            </a:outerShdw>
          </a:effectLst>
        </p:spPr>
        <p:txBody>
          <a:bodyPr wrap="none" anchor="ctr">
            <a:prstTxWarp prst="textNoShape">
              <a:avLst/>
            </a:prstTxWarp>
          </a:bodyPr>
          <a:lstStyle/>
          <a:p>
            <a:endParaRPr lang="en-US"/>
          </a:p>
        </p:txBody>
      </p:sp>
      <p:sp>
        <p:nvSpPr>
          <p:cNvPr id="8" name="Footer Placeholder 3"/>
          <p:cNvSpPr>
            <a:spLocks noGrp="1"/>
          </p:cNvSpPr>
          <p:nvPr>
            <p:ph type="ftr" sz="quarter" idx="3"/>
          </p:nvPr>
        </p:nvSpPr>
        <p:spPr>
          <a:xfrm>
            <a:off x="304800" y="6248400"/>
            <a:ext cx="5332413" cy="457200"/>
          </a:xfrm>
          <a:prstGeom prst="rect">
            <a:avLst/>
          </a:prstGeom>
        </p:spPr>
        <p:txBody>
          <a:bodyPr/>
          <a:lstStyle>
            <a:lvl1pPr>
              <a:defRPr smtClean="0"/>
            </a:lvl1pPr>
          </a:lstStyle>
          <a:p>
            <a:r>
              <a:rPr lang="en-US" dirty="0" smtClean="0"/>
              <a:t>CS 118: Naming</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8" r:id="rId7"/>
    <p:sldLayoutId id="2147483659" r:id="rId8"/>
  </p:sldLayoutIdLst>
  <p:hf hdr="0" dt="0"/>
  <p:txStyles>
    <p:titleStyle>
      <a:lvl1pPr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mj-lt"/>
          <a:ea typeface="+mj-ea"/>
          <a:cs typeface="+mj-cs"/>
        </a:defRPr>
      </a:lvl1pPr>
      <a:lvl2pPr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2pPr>
      <a:lvl3pPr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3pPr>
      <a:lvl4pPr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4pPr>
      <a:lvl5pPr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5pPr>
      <a:lvl6pPr marL="457200"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6pPr>
      <a:lvl7pPr marL="914400"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7pPr>
      <a:lvl8pPr marL="1371600"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8pPr>
      <a:lvl9pPr marL="1828800" algn="l" rtl="0" eaLnBrk="0" fontAlgn="base" hangingPunct="0">
        <a:spcBef>
          <a:spcPct val="0"/>
        </a:spcBef>
        <a:spcAft>
          <a:spcPct val="0"/>
        </a:spcAft>
        <a:defRPr sz="4400">
          <a:solidFill>
            <a:schemeClr val="tx1"/>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20000"/>
        </a:spcBef>
        <a:spcAft>
          <a:spcPct val="0"/>
        </a:spcAft>
        <a:buClr>
          <a:schemeClr val="tx1"/>
        </a:buClr>
        <a:buSzPct val="50000"/>
        <a:buFont typeface="Monotype Sorts" charset="2"/>
        <a:buChar char="l"/>
        <a:defRPr sz="24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50000"/>
        <a:buFont typeface="ZapfDingbats" pitchFamily="82" charset="2"/>
        <a:buChar char="u"/>
        <a:defRPr sz="2000">
          <a:solidFill>
            <a:schemeClr val="accent2"/>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a:solidFill>
            <a:schemeClr val="accent2"/>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50000"/>
        <a:buFont typeface="Monotype Sorts" charset="2"/>
        <a:buChar char="n"/>
        <a:defRPr sz="1600">
          <a:solidFill>
            <a:schemeClr val="accent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wm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wm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wm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image" Target="../media/image17.wmf"/><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0.wmf"/><Relationship Id="rId4" Type="http://schemas.openxmlformats.org/officeDocument/2006/relationships/image" Target="../media/image17.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subTitle" idx="1"/>
          </p:nvPr>
        </p:nvSpPr>
        <p:spPr>
          <a:xfrm>
            <a:off x="2133600" y="3317875"/>
            <a:ext cx="6400800" cy="1752600"/>
          </a:xfrm>
        </p:spPr>
        <p:txBody>
          <a:bodyPr/>
          <a:lstStyle/>
          <a:p>
            <a:pPr algn="r"/>
            <a:r>
              <a:rPr lang="en-US" dirty="0" smtClean="0"/>
              <a:t>CS 118: Computer Networks</a:t>
            </a:r>
          </a:p>
          <a:p>
            <a:pPr algn="r"/>
            <a:r>
              <a:rPr lang="en-US" dirty="0" smtClean="0"/>
              <a:t>George Varghese</a:t>
            </a:r>
            <a:endParaRPr lang="en-US" dirty="0"/>
          </a:p>
        </p:txBody>
      </p:sp>
      <p:sp>
        <p:nvSpPr>
          <p:cNvPr id="17412" name="Rectangle 4"/>
          <p:cNvSpPr>
            <a:spLocks noGrp="1" noChangeArrowheads="1"/>
          </p:cNvSpPr>
          <p:nvPr>
            <p:ph type="ctrTitle"/>
          </p:nvPr>
        </p:nvSpPr>
        <p:spPr>
          <a:xfrm>
            <a:off x="698499" y="755650"/>
            <a:ext cx="8341984" cy="1625600"/>
          </a:xfrm>
        </p:spPr>
        <p:txBody>
          <a:bodyPr/>
          <a:lstStyle/>
          <a:p>
            <a:r>
              <a:rPr lang="en-US" dirty="0" smtClean="0">
                <a:solidFill>
                  <a:srgbClr val="0000FF"/>
                </a:solidFill>
              </a:rPr>
              <a:t/>
            </a:r>
            <a:br>
              <a:rPr lang="en-US" dirty="0" smtClean="0">
                <a:solidFill>
                  <a:srgbClr val="0000FF"/>
                </a:solidFill>
              </a:rPr>
            </a:br>
            <a:r>
              <a:rPr lang="en-US" dirty="0" smtClean="0"/>
              <a:t>Network Security, TLS, Project 2</a:t>
            </a:r>
            <a:endParaRPr lang="en-US" dirty="0"/>
          </a:p>
        </p:txBody>
      </p:sp>
      <p:sp>
        <p:nvSpPr>
          <p:cNvPr id="17423" name="Rectangle 15"/>
          <p:cNvSpPr>
            <a:spLocks noChangeArrowheads="1"/>
          </p:cNvSpPr>
          <p:nvPr/>
        </p:nvSpPr>
        <p:spPr bwMode="auto">
          <a:xfrm>
            <a:off x="6181725" y="6007100"/>
            <a:ext cx="2643188" cy="381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8" name="TextBox 7"/>
          <p:cNvSpPr txBox="1"/>
          <p:nvPr/>
        </p:nvSpPr>
        <p:spPr>
          <a:xfrm>
            <a:off x="4519054" y="4839642"/>
            <a:ext cx="4305859" cy="461665"/>
          </a:xfrm>
          <a:prstGeom prst="rect">
            <a:avLst/>
          </a:prstGeom>
          <a:noFill/>
        </p:spPr>
        <p:txBody>
          <a:bodyPr wrap="none" rtlCol="0">
            <a:spAutoFit/>
          </a:bodyPr>
          <a:lstStyle/>
          <a:p>
            <a:pPr algn="r"/>
            <a:r>
              <a:rPr lang="en-US" sz="1200" dirty="0" smtClean="0"/>
              <a:t>Slides from James Stanley, Gene </a:t>
            </a:r>
            <a:r>
              <a:rPr lang="en-US" sz="1200" dirty="0" err="1" smtClean="0"/>
              <a:t>Tsudik</a:t>
            </a:r>
            <a:r>
              <a:rPr lang="en-US" sz="1200" dirty="0" smtClean="0"/>
              <a:t>, David Wagner, </a:t>
            </a:r>
          </a:p>
          <a:p>
            <a:pPr algn="r"/>
            <a:r>
              <a:rPr lang="en-US" sz="1200" dirty="0" smtClean="0"/>
              <a:t>Jim Kurose, Keith Ross, Cliff Zhou. </a:t>
            </a:r>
            <a:endParaRPr lang="en-US" sz="1200" dirty="0"/>
          </a:p>
        </p:txBody>
      </p:sp>
      <p:pic>
        <p:nvPicPr>
          <p:cNvPr id="3" name="Picture 2"/>
          <p:cNvPicPr>
            <a:picLocks noChangeAspect="1"/>
          </p:cNvPicPr>
          <p:nvPr/>
        </p:nvPicPr>
        <p:blipFill>
          <a:blip r:embed="rId3"/>
          <a:stretch>
            <a:fillRect/>
          </a:stretch>
        </p:blipFill>
        <p:spPr>
          <a:xfrm>
            <a:off x="265531" y="3487497"/>
            <a:ext cx="2883111" cy="2883111"/>
          </a:xfrm>
          <a:prstGeom prst="rect">
            <a:avLst/>
          </a:prstGeom>
        </p:spPr>
      </p:pic>
    </p:spTree>
    <p:extLst>
      <p:ext uri="{BB962C8B-B14F-4D97-AF65-F5344CB8AC3E}">
        <p14:creationId xmlns:p14="http://schemas.microsoft.com/office/powerpoint/2010/main" val="2683158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DES/AES</a:t>
            </a:r>
            <a:endParaRPr lang="en-US" dirty="0"/>
          </a:p>
        </p:txBody>
      </p:sp>
      <p:sp>
        <p:nvSpPr>
          <p:cNvPr id="3" name="Content Placeholder 2"/>
          <p:cNvSpPr>
            <a:spLocks noGrp="1"/>
          </p:cNvSpPr>
          <p:nvPr>
            <p:ph idx="1"/>
          </p:nvPr>
        </p:nvSpPr>
        <p:spPr/>
        <p:txBody>
          <a:bodyPr/>
          <a:lstStyle/>
          <a:p>
            <a:r>
              <a:rPr lang="en-US" dirty="0" smtClean="0">
                <a:solidFill>
                  <a:srgbClr val="0000FF"/>
                </a:solidFill>
              </a:rPr>
              <a:t>Block Cypher</a:t>
            </a:r>
            <a:endParaRPr lang="en-US" dirty="0" smtClean="0"/>
          </a:p>
          <a:p>
            <a:pPr lvl="1"/>
            <a:r>
              <a:rPr lang="en-US" dirty="0" smtClean="0"/>
              <a:t>Breaks message into 64 bit chunks</a:t>
            </a:r>
            <a:endParaRPr lang="en-US" dirty="0" smtClean="0"/>
          </a:p>
          <a:p>
            <a:pPr lvl="1"/>
            <a:r>
              <a:rPr lang="en-US" dirty="0" smtClean="0"/>
              <a:t>Uses a sequence of Shift and XORs based on 64-bit key</a:t>
            </a:r>
            <a:endParaRPr lang="en-US" dirty="0" smtClean="0"/>
          </a:p>
          <a:p>
            <a:pPr lvl="1"/>
            <a:r>
              <a:rPr lang="en-US" dirty="0" smtClean="0"/>
              <a:t>Based on a basic unit called a </a:t>
            </a:r>
            <a:r>
              <a:rPr lang="en-US" dirty="0" err="1" smtClean="0"/>
              <a:t>Feistel</a:t>
            </a:r>
            <a:r>
              <a:rPr lang="en-US" dirty="0" smtClean="0"/>
              <a:t> function </a:t>
            </a:r>
            <a:endParaRPr lang="en-US" dirty="0" smtClean="0"/>
          </a:p>
          <a:p>
            <a:r>
              <a:rPr lang="en-US" dirty="0" err="1" smtClean="0">
                <a:solidFill>
                  <a:srgbClr val="0000FF"/>
                </a:solidFill>
              </a:rPr>
              <a:t>Feistel</a:t>
            </a:r>
            <a:r>
              <a:rPr lang="en-US" dirty="0" smtClean="0">
                <a:solidFill>
                  <a:srgbClr val="0000FF"/>
                </a:solidFill>
              </a:rPr>
              <a:t> function</a:t>
            </a:r>
            <a:r>
              <a:rPr lang="en-US" dirty="0" smtClean="0">
                <a:solidFill>
                  <a:srgbClr val="0000FF"/>
                </a:solidFill>
              </a:rPr>
              <a:t> </a:t>
            </a:r>
            <a:endParaRPr lang="en-US" dirty="0" smtClean="0"/>
          </a:p>
          <a:p>
            <a:pPr lvl="1"/>
            <a:r>
              <a:rPr lang="en-US" dirty="0" smtClean="0"/>
              <a:t>Break text into two halves. Right half is combined with key and a Round function (think XOR) and </a:t>
            </a:r>
            <a:r>
              <a:rPr lang="en-US" dirty="0" err="1" smtClean="0"/>
              <a:t>XORed</a:t>
            </a:r>
            <a:r>
              <a:rPr lang="en-US" dirty="0" smtClean="0"/>
              <a:t> with left half</a:t>
            </a:r>
            <a:endParaRPr lang="en-US" dirty="0" smtClean="0"/>
          </a:p>
          <a:p>
            <a:pPr lvl="1"/>
            <a:r>
              <a:rPr lang="en-US" dirty="0" smtClean="0"/>
              <a:t>Do several rounds to encrypt, decryption in reverse order</a:t>
            </a:r>
            <a:endParaRPr lang="en-US" dirty="0" smtClean="0"/>
          </a:p>
          <a:p>
            <a:pPr lvl="1"/>
            <a:r>
              <a:rPr lang="en-US" dirty="0" err="1" smtClean="0"/>
              <a:t>Luby-Rackoff</a:t>
            </a:r>
            <a:r>
              <a:rPr lang="en-US" dirty="0" smtClean="0"/>
              <a:t>: if Round function F is pseudo-random, then after 4 rounds of this, we get a pseudorandom permutation</a:t>
            </a:r>
            <a:endParaRPr lang="en-US" dirty="0" smtClean="0"/>
          </a:p>
          <a:p>
            <a:r>
              <a:rPr lang="en-US" dirty="0" smtClean="0">
                <a:solidFill>
                  <a:srgbClr val="0000FF"/>
                </a:solidFill>
              </a:rPr>
              <a:t>Chaining Modes</a:t>
            </a:r>
          </a:p>
          <a:p>
            <a:pPr lvl="1"/>
            <a:r>
              <a:rPr lang="en-US" dirty="0" smtClean="0"/>
              <a:t>Simplest mode: ECB, each block is done independently</a:t>
            </a:r>
            <a:endParaRPr lang="en-US" dirty="0" smtClean="0"/>
          </a:p>
        </p:txBody>
      </p:sp>
      <p:sp>
        <p:nvSpPr>
          <p:cNvPr id="4" name="Slide Number Placeholder 3"/>
          <p:cNvSpPr>
            <a:spLocks noGrp="1"/>
          </p:cNvSpPr>
          <p:nvPr>
            <p:ph type="sldNum" sz="quarter" idx="11"/>
          </p:nvPr>
        </p:nvSpPr>
        <p:spPr/>
        <p:txBody>
          <a:bodyPr/>
          <a:lstStyle/>
          <a:p>
            <a:fld id="{603FE706-B21F-114E-8808-5DBE0296B0E8}" type="slidenum">
              <a:rPr lang="en-US" smtClean="0"/>
              <a:pPr/>
              <a:t>10</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118 -- Security</a:t>
            </a:r>
            <a:endParaRPr lang="en-US" b="0" dirty="0">
              <a:latin typeface="+mj-lt"/>
            </a:endParaRPr>
          </a:p>
        </p:txBody>
      </p:sp>
    </p:spTree>
    <p:extLst>
      <p:ext uri="{BB962C8B-B14F-4D97-AF65-F5344CB8AC3E}">
        <p14:creationId xmlns:p14="http://schemas.microsoft.com/office/powerpoint/2010/main" val="4036833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Feistel</a:t>
            </a:r>
            <a:r>
              <a:rPr lang="en-US" dirty="0" smtClean="0"/>
              <a:t> Function</a:t>
            </a:r>
            <a:endParaRPr lang="en-US" dirty="0"/>
          </a:p>
        </p:txBody>
      </p:sp>
      <p:sp>
        <p:nvSpPr>
          <p:cNvPr id="7" name="Slide Number Placeholder 6"/>
          <p:cNvSpPr>
            <a:spLocks noGrp="1"/>
          </p:cNvSpPr>
          <p:nvPr>
            <p:ph type="sldNum" sz="quarter" idx="11"/>
          </p:nvPr>
        </p:nvSpPr>
        <p:spPr/>
        <p:txBody>
          <a:bodyPr/>
          <a:lstStyle/>
          <a:p>
            <a:fld id="{603FE706-B21F-114E-8808-5DBE0296B0E8}" type="slidenum">
              <a:rPr lang="en-US" smtClean="0"/>
              <a:pPr/>
              <a:t>11</a:t>
            </a:fld>
            <a:endParaRPr lang="en-US" sz="1000" b="1">
              <a:solidFill>
                <a:schemeClr val="tx1"/>
              </a:solidFill>
              <a:latin typeface="+mn-lt"/>
            </a:endParaRPr>
          </a:p>
        </p:txBody>
      </p:sp>
      <p:sp>
        <p:nvSpPr>
          <p:cNvPr id="9"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a:t>
            </a:r>
            <a:r>
              <a:rPr lang="en-US" b="0" dirty="0" smtClean="0">
                <a:latin typeface="+mj-lt"/>
              </a:rPr>
              <a:t>: </a:t>
            </a:r>
            <a:r>
              <a:rPr lang="en-US" b="0" dirty="0" smtClean="0">
                <a:latin typeface="+mj-lt"/>
              </a:rPr>
              <a:t>Security</a:t>
            </a:r>
            <a:endParaRPr lang="en-US" b="0" dirty="0">
              <a:latin typeface="+mj-lt"/>
            </a:endParaRPr>
          </a:p>
        </p:txBody>
      </p:sp>
      <p:pic>
        <p:nvPicPr>
          <p:cNvPr id="2" name="Picture 1"/>
          <p:cNvPicPr>
            <a:picLocks noChangeAspect="1"/>
          </p:cNvPicPr>
          <p:nvPr/>
        </p:nvPicPr>
        <p:blipFill>
          <a:blip r:embed="rId3"/>
          <a:stretch>
            <a:fillRect/>
          </a:stretch>
        </p:blipFill>
        <p:spPr>
          <a:xfrm>
            <a:off x="2333342" y="2015662"/>
            <a:ext cx="4115011" cy="3930852"/>
          </a:xfrm>
          <a:prstGeom prst="rect">
            <a:avLst/>
          </a:prstGeom>
        </p:spPr>
      </p:pic>
      <p:sp>
        <p:nvSpPr>
          <p:cNvPr id="4" name="TextBox 3"/>
          <p:cNvSpPr txBox="1"/>
          <p:nvPr/>
        </p:nvSpPr>
        <p:spPr>
          <a:xfrm>
            <a:off x="2648309" y="6055743"/>
            <a:ext cx="5779699" cy="584775"/>
          </a:xfrm>
          <a:prstGeom prst="rect">
            <a:avLst/>
          </a:prstGeom>
          <a:noFill/>
        </p:spPr>
        <p:txBody>
          <a:bodyPr wrap="square" rtlCol="0">
            <a:spAutoFit/>
          </a:bodyPr>
          <a:lstStyle/>
          <a:p>
            <a:r>
              <a:rPr lang="en-US" dirty="0" smtClean="0"/>
              <a:t>Really just some complicated sequence of shifts and XORs based on key that has good properties</a:t>
            </a:r>
            <a:endParaRPr lang="en-US" dirty="0"/>
          </a:p>
        </p:txBody>
      </p:sp>
    </p:spTree>
    <p:extLst>
      <p:ext uri="{BB962C8B-B14F-4D97-AF65-F5344CB8AC3E}">
        <p14:creationId xmlns:p14="http://schemas.microsoft.com/office/powerpoint/2010/main" val="4106676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ECB Mode has leakage issues</a:t>
            </a:r>
            <a:endParaRPr lang="en-US" dirty="0"/>
          </a:p>
        </p:txBody>
      </p:sp>
      <p:sp>
        <p:nvSpPr>
          <p:cNvPr id="27651" name="Rectangle 3"/>
          <p:cNvSpPr>
            <a:spLocks noGrp="1" noChangeArrowheads="1"/>
          </p:cNvSpPr>
          <p:nvPr>
            <p:ph idx="1"/>
          </p:nvPr>
        </p:nvSpPr>
        <p:spPr>
          <a:xfrm>
            <a:off x="608013" y="1600200"/>
            <a:ext cx="7414553" cy="1065362"/>
          </a:xfrm>
        </p:spPr>
        <p:txBody>
          <a:bodyPr/>
          <a:lstStyle/>
          <a:p>
            <a:pPr eaLnBrk="1" hangingPunct="1"/>
            <a:r>
              <a:rPr lang="en-US" dirty="0" smtClean="0"/>
              <a:t>Problem: same plaintext, same cipher-text </a:t>
            </a:r>
            <a:endParaRPr lang="en-US" dirty="0"/>
          </a:p>
          <a:p>
            <a:pPr lvl="1" eaLnBrk="1" hangingPunct="1"/>
            <a:r>
              <a:rPr lang="en-US" dirty="0" smtClean="0"/>
              <a:t>Can see patterns when text is repeated</a:t>
            </a:r>
            <a:endParaRPr lang="en-US" dirty="0"/>
          </a:p>
          <a:p>
            <a:pPr lvl="3" eaLnBrk="1" hangingPunct="1"/>
            <a:endParaRPr lang="en-US" dirty="0" smtClean="0"/>
          </a:p>
          <a:p>
            <a:pPr marL="457200" lvl="1" indent="0" eaLnBrk="1" hangingPunct="1">
              <a:buNone/>
            </a:pPr>
            <a:endParaRPr lang="en-US" dirty="0" smtClean="0"/>
          </a:p>
          <a:p>
            <a:pPr marL="0" indent="0" eaLnBrk="1" hangingPunct="1">
              <a:buNone/>
            </a:pPr>
            <a:endParaRPr lang="en-US" sz="3000"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12</a:t>
            </a:fld>
            <a:endParaRPr lang="en-US" sz="1000" b="1">
              <a:solidFill>
                <a:schemeClr val="tx1"/>
              </a:solidFill>
              <a:latin typeface="+mn-lt"/>
            </a:endParaRPr>
          </a:p>
        </p:txBody>
      </p:sp>
      <p:sp>
        <p:nvSpPr>
          <p:cNvPr id="9" name="Footer Placeholder 4"/>
          <p:cNvSpPr>
            <a:spLocks noGrp="1"/>
          </p:cNvSpPr>
          <p:nvPr>
            <p:ph type="ftr" sz="quarter" idx="3"/>
          </p:nvPr>
        </p:nvSpPr>
        <p:spPr>
          <a:xfrm>
            <a:off x="123645" y="6495691"/>
            <a:ext cx="6423804" cy="217098"/>
          </a:xfrm>
        </p:spPr>
        <p:txBody>
          <a:bodyPr/>
          <a:lstStyle/>
          <a:p>
            <a:r>
              <a:rPr lang="en-US" b="0" dirty="0">
                <a:solidFill>
                  <a:srgbClr val="0000FF"/>
                </a:solidFill>
                <a:latin typeface="+mj-lt"/>
              </a:rPr>
              <a:t>https://en.wikipedia.org/wiki/Block_cipher_mode_of_operation</a:t>
            </a:r>
            <a:endParaRPr lang="en-US" b="0" dirty="0">
              <a:latin typeface="+mj-lt"/>
            </a:endParaRPr>
          </a:p>
        </p:txBody>
      </p:sp>
      <p:pic>
        <p:nvPicPr>
          <p:cNvPr id="2" name="Picture 1"/>
          <p:cNvPicPr>
            <a:picLocks noChangeAspect="1"/>
          </p:cNvPicPr>
          <p:nvPr/>
        </p:nvPicPr>
        <p:blipFill>
          <a:blip r:embed="rId3"/>
          <a:stretch>
            <a:fillRect/>
          </a:stretch>
        </p:blipFill>
        <p:spPr>
          <a:xfrm>
            <a:off x="2345936" y="2431842"/>
            <a:ext cx="5797848" cy="4045158"/>
          </a:xfrm>
          <a:prstGeom prst="rect">
            <a:avLst/>
          </a:prstGeom>
        </p:spPr>
      </p:pic>
    </p:spTree>
    <p:extLst>
      <p:ext uri="{BB962C8B-B14F-4D97-AF65-F5344CB8AC3E}">
        <p14:creationId xmlns:p14="http://schemas.microsoft.com/office/powerpoint/2010/main" val="2150238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en-US" dirty="0" smtClean="0"/>
              <a:t>Better to chain (Project 2)</a:t>
            </a:r>
            <a:endParaRPr lang="en-US"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13</a:t>
            </a:fld>
            <a:endParaRPr lang="en-US" sz="1000" b="1">
              <a:solidFill>
                <a:schemeClr val="tx1"/>
              </a:solidFill>
              <a:latin typeface="+mn-lt"/>
            </a:endParaRPr>
          </a:p>
        </p:txBody>
      </p:sp>
      <p:sp>
        <p:nvSpPr>
          <p:cNvPr id="9" name="Footer Placeholder 4"/>
          <p:cNvSpPr>
            <a:spLocks noGrp="1"/>
          </p:cNvSpPr>
          <p:nvPr>
            <p:ph type="ftr" sz="quarter" idx="3"/>
          </p:nvPr>
        </p:nvSpPr>
        <p:spPr>
          <a:xfrm>
            <a:off x="451449" y="6019800"/>
            <a:ext cx="5332413" cy="457200"/>
          </a:xfrm>
        </p:spPr>
        <p:txBody>
          <a:bodyPr/>
          <a:lstStyle/>
          <a:p>
            <a:r>
              <a:rPr lang="en-US" b="0" dirty="0" smtClean="0">
                <a:solidFill>
                  <a:srgbClr val="0000FF"/>
                </a:solidFill>
                <a:latin typeface="+mj-lt"/>
              </a:rPr>
              <a:t>CS 118: </a:t>
            </a:r>
            <a:r>
              <a:rPr lang="en-US" b="0" dirty="0" smtClean="0">
                <a:latin typeface="+mj-lt"/>
              </a:rPr>
              <a:t>Security</a:t>
            </a:r>
            <a:endParaRPr lang="en-US" b="0" dirty="0">
              <a:latin typeface="+mj-lt"/>
            </a:endParaRPr>
          </a:p>
        </p:txBody>
      </p:sp>
      <p:sp>
        <p:nvSpPr>
          <p:cNvPr id="2" name="Content Placeholder 1"/>
          <p:cNvSpPr>
            <a:spLocks noGrp="1"/>
          </p:cNvSpPr>
          <p:nvPr>
            <p:ph idx="1"/>
          </p:nvPr>
        </p:nvSpPr>
        <p:spPr/>
        <p:txBody>
          <a:bodyPr/>
          <a:lstStyle/>
          <a:p>
            <a:r>
              <a:rPr lang="en-US" dirty="0" smtClean="0"/>
              <a:t>CBC or Cypher Block Chaining: Each block is </a:t>
            </a:r>
            <a:r>
              <a:rPr lang="en-US" dirty="0" err="1" smtClean="0"/>
              <a:t>XORed</a:t>
            </a:r>
            <a:r>
              <a:rPr lang="en-US" dirty="0" smtClean="0"/>
              <a:t> with previous block before being encrypted</a:t>
            </a:r>
          </a:p>
          <a:p>
            <a:r>
              <a:rPr lang="en-US" dirty="0" smtClean="0"/>
              <a:t>First block has to be </a:t>
            </a:r>
            <a:r>
              <a:rPr lang="en-US" dirty="0" err="1" smtClean="0"/>
              <a:t>XORed</a:t>
            </a:r>
            <a:r>
              <a:rPr lang="en-US" dirty="0" smtClean="0"/>
              <a:t> with an initialization vector (IV) that can be sent in the clear</a:t>
            </a:r>
          </a:p>
          <a:p>
            <a:r>
              <a:rPr lang="en-US" dirty="0" smtClean="0">
                <a:solidFill>
                  <a:srgbClr val="00B050"/>
                </a:solidFill>
              </a:rPr>
              <a:t>Advantage:</a:t>
            </a:r>
            <a:r>
              <a:rPr lang="en-US" dirty="0" smtClean="0"/>
              <a:t> no leakage like in previous slide</a:t>
            </a:r>
          </a:p>
          <a:p>
            <a:r>
              <a:rPr lang="en-US" dirty="0" smtClean="0">
                <a:solidFill>
                  <a:srgbClr val="FF3300"/>
                </a:solidFill>
              </a:rPr>
              <a:t>Disadvantage:</a:t>
            </a:r>
            <a:r>
              <a:rPr lang="en-US" dirty="0" smtClean="0"/>
              <a:t> Sequential not parallel.  Also as in Ethernet, last block may have be padded to be 64 bits</a:t>
            </a:r>
          </a:p>
          <a:p>
            <a:r>
              <a:rPr lang="en-US" dirty="0" smtClean="0"/>
              <a:t>Several other modes allowed by TLS but CBC is quite common</a:t>
            </a:r>
            <a:endParaRPr lang="en-US" dirty="0"/>
          </a:p>
        </p:txBody>
      </p:sp>
    </p:spTree>
    <p:extLst>
      <p:ext uri="{BB962C8B-B14F-4D97-AF65-F5344CB8AC3E}">
        <p14:creationId xmlns:p14="http://schemas.microsoft.com/office/powerpoint/2010/main" val="3988194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603FE706-B21F-114E-8808-5DBE0296B0E8}" type="slidenum">
              <a:rPr lang="en-US" smtClean="0"/>
              <a:pPr/>
              <a:t>14</a:t>
            </a:fld>
            <a:endParaRPr lang="en-US" sz="1000" b="1">
              <a:solidFill>
                <a:schemeClr val="tx1"/>
              </a:solidFill>
              <a:latin typeface="+mn-lt"/>
            </a:endParaRPr>
          </a:p>
        </p:txBody>
      </p:sp>
      <p:sp>
        <p:nvSpPr>
          <p:cNvPr id="6" name="Title 5"/>
          <p:cNvSpPr>
            <a:spLocks noGrp="1"/>
          </p:cNvSpPr>
          <p:nvPr>
            <p:ph type="title"/>
          </p:nvPr>
        </p:nvSpPr>
        <p:spPr/>
        <p:txBody>
          <a:bodyPr/>
          <a:lstStyle/>
          <a:p>
            <a:r>
              <a:rPr lang="en-US" dirty="0" smtClean="0"/>
              <a:t>CBC Chaining in Pictures</a:t>
            </a:r>
            <a:endParaRPr lang="en-US" dirty="0"/>
          </a:p>
        </p:txBody>
      </p:sp>
      <p:sp>
        <p:nvSpPr>
          <p:cNvPr id="8"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a:t>
            </a:r>
            <a:r>
              <a:rPr lang="en-US" b="0" dirty="0" smtClean="0">
                <a:latin typeface="+mj-lt"/>
              </a:rPr>
              <a:t>: </a:t>
            </a:r>
            <a:r>
              <a:rPr lang="en-US" b="0" dirty="0" smtClean="0">
                <a:latin typeface="+mj-lt"/>
              </a:rPr>
              <a:t>Security</a:t>
            </a:r>
            <a:endParaRPr lang="en-US" b="0" dirty="0">
              <a:latin typeface="+mj-lt"/>
            </a:endParaRPr>
          </a:p>
        </p:txBody>
      </p:sp>
      <p:pic>
        <p:nvPicPr>
          <p:cNvPr id="3" name="Picture 2"/>
          <p:cNvPicPr>
            <a:picLocks noChangeAspect="1"/>
          </p:cNvPicPr>
          <p:nvPr/>
        </p:nvPicPr>
        <p:blipFill>
          <a:blip r:embed="rId3"/>
          <a:stretch>
            <a:fillRect/>
          </a:stretch>
        </p:blipFill>
        <p:spPr>
          <a:xfrm>
            <a:off x="749103" y="2035085"/>
            <a:ext cx="7645793" cy="3473629"/>
          </a:xfrm>
          <a:prstGeom prst="rect">
            <a:avLst/>
          </a:prstGeom>
        </p:spPr>
      </p:pic>
      <p:sp>
        <p:nvSpPr>
          <p:cNvPr id="9" name="Footer Placeholder 4"/>
          <p:cNvSpPr txBox="1">
            <a:spLocks/>
          </p:cNvSpPr>
          <p:nvPr/>
        </p:nvSpPr>
        <p:spPr>
          <a:xfrm>
            <a:off x="1883429" y="5857337"/>
            <a:ext cx="6423804" cy="217098"/>
          </a:xfrm>
          <a:prstGeom prst="rect">
            <a:avLst/>
          </a:prstGeom>
        </p:spPr>
        <p:txBody>
          <a:bodyPr/>
          <a:lstStyle>
            <a:defPPr>
              <a:defRPr lang="en-US"/>
            </a:defPPr>
            <a:lvl1pPr algn="l" rtl="0" eaLnBrk="0" fontAlgn="base" hangingPunct="0">
              <a:spcBef>
                <a:spcPct val="0"/>
              </a:spcBef>
              <a:spcAft>
                <a:spcPct val="0"/>
              </a:spcAft>
              <a:defRPr sz="1600" b="1" kern="1200" smtClean="0">
                <a:solidFill>
                  <a:schemeClr val="tx1"/>
                </a:solidFill>
                <a:latin typeface="Arial" charset="0"/>
                <a:ea typeface="+mn-ea"/>
                <a:cs typeface="+mn-cs"/>
              </a:defRPr>
            </a:lvl1pPr>
            <a:lvl2pPr marL="457200" algn="l" rtl="0" eaLnBrk="0" fontAlgn="base" hangingPunct="0">
              <a:spcBef>
                <a:spcPct val="0"/>
              </a:spcBef>
              <a:spcAft>
                <a:spcPct val="0"/>
              </a:spcAft>
              <a:defRPr sz="1600" b="1" kern="1200">
                <a:solidFill>
                  <a:schemeClr val="tx1"/>
                </a:solidFill>
                <a:latin typeface="Arial" charset="0"/>
                <a:ea typeface="+mn-ea"/>
                <a:cs typeface="+mn-cs"/>
              </a:defRPr>
            </a:lvl2pPr>
            <a:lvl3pPr marL="914400" algn="l" rtl="0" eaLnBrk="0" fontAlgn="base" hangingPunct="0">
              <a:spcBef>
                <a:spcPct val="0"/>
              </a:spcBef>
              <a:spcAft>
                <a:spcPct val="0"/>
              </a:spcAft>
              <a:defRPr sz="1600" b="1" kern="1200">
                <a:solidFill>
                  <a:schemeClr val="tx1"/>
                </a:solidFill>
                <a:latin typeface="Arial" charset="0"/>
                <a:ea typeface="+mn-ea"/>
                <a:cs typeface="+mn-cs"/>
              </a:defRPr>
            </a:lvl3pPr>
            <a:lvl4pPr marL="1371600" algn="l" rtl="0" eaLnBrk="0" fontAlgn="base" hangingPunct="0">
              <a:spcBef>
                <a:spcPct val="0"/>
              </a:spcBef>
              <a:spcAft>
                <a:spcPct val="0"/>
              </a:spcAft>
              <a:defRPr sz="1600" b="1" kern="1200">
                <a:solidFill>
                  <a:schemeClr val="tx1"/>
                </a:solidFill>
                <a:latin typeface="Arial" charset="0"/>
                <a:ea typeface="+mn-ea"/>
                <a:cs typeface="+mn-cs"/>
              </a:defRPr>
            </a:lvl4pPr>
            <a:lvl5pPr marL="1828800" algn="l" rtl="0" eaLnBrk="0" fontAlgn="base" hangingPunct="0">
              <a:spcBef>
                <a:spcPct val="0"/>
              </a:spcBef>
              <a:spcAft>
                <a:spcPct val="0"/>
              </a:spcAft>
              <a:defRPr sz="1600" b="1" kern="1200">
                <a:solidFill>
                  <a:schemeClr val="tx1"/>
                </a:solidFill>
                <a:latin typeface="Arial" charset="0"/>
                <a:ea typeface="+mn-ea"/>
                <a:cs typeface="+mn-cs"/>
              </a:defRPr>
            </a:lvl5pPr>
            <a:lvl6pPr marL="2286000" algn="l" defTabSz="457200" rtl="0" eaLnBrk="1" latinLnBrk="0" hangingPunct="1">
              <a:defRPr sz="1600" b="1" kern="1200">
                <a:solidFill>
                  <a:schemeClr val="tx1"/>
                </a:solidFill>
                <a:latin typeface="Arial" charset="0"/>
                <a:ea typeface="+mn-ea"/>
                <a:cs typeface="+mn-cs"/>
              </a:defRPr>
            </a:lvl6pPr>
            <a:lvl7pPr marL="2743200" algn="l" defTabSz="457200" rtl="0" eaLnBrk="1" latinLnBrk="0" hangingPunct="1">
              <a:defRPr sz="1600" b="1" kern="1200">
                <a:solidFill>
                  <a:schemeClr val="tx1"/>
                </a:solidFill>
                <a:latin typeface="Arial" charset="0"/>
                <a:ea typeface="+mn-ea"/>
                <a:cs typeface="+mn-cs"/>
              </a:defRPr>
            </a:lvl7pPr>
            <a:lvl8pPr marL="3200400" algn="l" defTabSz="457200" rtl="0" eaLnBrk="1" latinLnBrk="0" hangingPunct="1">
              <a:defRPr sz="1600" b="1" kern="1200">
                <a:solidFill>
                  <a:schemeClr val="tx1"/>
                </a:solidFill>
                <a:latin typeface="Arial" charset="0"/>
                <a:ea typeface="+mn-ea"/>
                <a:cs typeface="+mn-cs"/>
              </a:defRPr>
            </a:lvl8pPr>
            <a:lvl9pPr marL="3657600" algn="l" defTabSz="457200" rtl="0" eaLnBrk="1" latinLnBrk="0" hangingPunct="1">
              <a:defRPr sz="1600" b="1" kern="1200">
                <a:solidFill>
                  <a:schemeClr val="tx1"/>
                </a:solidFill>
                <a:latin typeface="Arial" charset="0"/>
                <a:ea typeface="+mn-ea"/>
                <a:cs typeface="+mn-cs"/>
              </a:defRPr>
            </a:lvl9pPr>
          </a:lstStyle>
          <a:p>
            <a:r>
              <a:rPr lang="en-US" b="0" smtClean="0">
                <a:solidFill>
                  <a:srgbClr val="0000FF"/>
                </a:solidFill>
                <a:latin typeface="+mj-lt"/>
              </a:rPr>
              <a:t>https://en.wikipedia.org/wiki/Block_cipher_mode_of_operation</a:t>
            </a:r>
            <a:endParaRPr lang="en-US" b="0" dirty="0">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20483"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endParaRPr lang="en-US" altLang="zh-CN" sz="1400" dirty="0" smtClean="0">
              <a:latin typeface="Comic Sans MS" panose="030F0702030302020204" pitchFamily="66" charset="0"/>
            </a:endParaRPr>
          </a:p>
        </p:txBody>
      </p:sp>
      <p:sp>
        <p:nvSpPr>
          <p:cNvPr id="52228" name="Rectangle 2"/>
          <p:cNvSpPr>
            <a:spLocks noGrp="1" noChangeArrowheads="1"/>
          </p:cNvSpPr>
          <p:nvPr>
            <p:ph type="title"/>
          </p:nvPr>
        </p:nvSpPr>
        <p:spPr>
          <a:xfrm>
            <a:off x="533400" y="157163"/>
            <a:ext cx="7772400" cy="1143000"/>
          </a:xfrm>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Two big standards: DES and AES</a:t>
            </a:r>
            <a:endParaRPr lang="en-US" altLang="zh-CN" dirty="0" smtClean="0">
              <a:effectLst>
                <a:outerShdw blurRad="38100" dist="38100" dir="2700000" algn="tl">
                  <a:srgbClr val="C0C0C0"/>
                </a:outerShdw>
              </a:effectLst>
              <a:ea typeface="SimSun" panose="02010600030101010101" pitchFamily="2" charset="-122"/>
            </a:endParaRPr>
          </a:p>
        </p:txBody>
      </p:sp>
      <p:sp>
        <p:nvSpPr>
          <p:cNvPr id="20485" name="Rectangle 3"/>
          <p:cNvSpPr>
            <a:spLocks noGrp="1" noChangeArrowheads="1"/>
          </p:cNvSpPr>
          <p:nvPr>
            <p:ph type="body" idx="1"/>
          </p:nvPr>
        </p:nvSpPr>
        <p:spPr>
          <a:xfrm>
            <a:off x="568325" y="1330325"/>
            <a:ext cx="8278813" cy="4648200"/>
          </a:xfrm>
        </p:spPr>
        <p:txBody>
          <a:bodyPr/>
          <a:lstStyle/>
          <a:p>
            <a:pPr>
              <a:buFont typeface="ZapfDingbats" pitchFamily="82" charset="2"/>
              <a:buNone/>
            </a:pPr>
            <a:endParaRPr lang="en-US" altLang="zh-CN" dirty="0" smtClean="0">
              <a:solidFill>
                <a:srgbClr val="FF0000"/>
              </a:solidFill>
              <a:ea typeface="SimSun" panose="02010600030101010101" pitchFamily="2" charset="-122"/>
            </a:endParaRPr>
          </a:p>
          <a:p>
            <a:pPr>
              <a:buFont typeface="ZapfDingbats" pitchFamily="82" charset="2"/>
              <a:buNone/>
            </a:pPr>
            <a:endParaRPr lang="en-US" altLang="zh-CN" dirty="0">
              <a:solidFill>
                <a:srgbClr val="FF0000"/>
              </a:solidFill>
              <a:ea typeface="SimSun" panose="02010600030101010101" pitchFamily="2" charset="-122"/>
            </a:endParaRPr>
          </a:p>
          <a:p>
            <a:pPr>
              <a:buFont typeface="ZapfDingbats" pitchFamily="82" charset="2"/>
              <a:buNone/>
            </a:pPr>
            <a:r>
              <a:rPr lang="en-US" altLang="zh-CN" dirty="0" smtClean="0">
                <a:solidFill>
                  <a:srgbClr val="FF0000"/>
                </a:solidFill>
                <a:ea typeface="SimSun" panose="02010600030101010101" pitchFamily="2" charset="-122"/>
              </a:rPr>
              <a:t>DES</a:t>
            </a:r>
            <a:r>
              <a:rPr lang="en-US" altLang="zh-CN" dirty="0" smtClean="0">
                <a:solidFill>
                  <a:srgbClr val="FF0000"/>
                </a:solidFill>
                <a:ea typeface="SimSun" panose="02010600030101010101" pitchFamily="2" charset="-122"/>
              </a:rPr>
              <a:t>: Data Encryption Standard</a:t>
            </a:r>
            <a:endParaRPr lang="en-US" altLang="zh-CN" sz="2400" dirty="0" smtClean="0">
              <a:solidFill>
                <a:srgbClr val="FF0000"/>
              </a:solidFill>
              <a:ea typeface="SimSun" panose="02010600030101010101" pitchFamily="2" charset="-122"/>
            </a:endParaRPr>
          </a:p>
          <a:p>
            <a:r>
              <a:rPr lang="en-US" altLang="zh-CN" sz="2400" dirty="0" smtClean="0">
                <a:ea typeface="SimSun" panose="02010600030101010101" pitchFamily="2" charset="-122"/>
              </a:rPr>
              <a:t>US encryption standard [NIST 1993]</a:t>
            </a:r>
          </a:p>
          <a:p>
            <a:r>
              <a:rPr lang="en-US" altLang="zh-CN" sz="2400" dirty="0" smtClean="0">
                <a:ea typeface="SimSun" panose="02010600030101010101" pitchFamily="2" charset="-122"/>
              </a:rPr>
              <a:t>56-bit symmetric key, 64-bit plaintext input</a:t>
            </a:r>
          </a:p>
          <a:p>
            <a:pPr lvl="1"/>
            <a:r>
              <a:rPr lang="en-US" altLang="zh-CN" dirty="0" smtClean="0">
                <a:ea typeface="SimSun" panose="02010600030101010101" pitchFamily="2" charset="-122"/>
              </a:rPr>
              <a:t>no known “backdoor” decryption approach</a:t>
            </a:r>
          </a:p>
          <a:p>
            <a:pPr lvl="1"/>
            <a:r>
              <a:rPr lang="en-US" altLang="zh-CN" dirty="0" smtClean="0">
                <a:ea typeface="SimSun" panose="02010600030101010101" pitchFamily="2" charset="-122"/>
              </a:rPr>
              <a:t>Too short for current computing </a:t>
            </a:r>
            <a:r>
              <a:rPr lang="en-US" altLang="zh-CN" dirty="0" smtClean="0">
                <a:ea typeface="SimSun" panose="02010600030101010101" pitchFamily="2" charset="-122"/>
              </a:rPr>
              <a:t>power</a:t>
            </a:r>
            <a:endParaRPr lang="en-US" altLang="zh-CN" dirty="0" smtClean="0">
              <a:ea typeface="SimSun" panose="02010600030101010101" pitchFamily="2" charset="-122"/>
            </a:endParaRPr>
          </a:p>
        </p:txBody>
      </p:sp>
    </p:spTree>
    <p:extLst>
      <p:ext uri="{BB962C8B-B14F-4D97-AF65-F5344CB8AC3E}">
        <p14:creationId xmlns:p14="http://schemas.microsoft.com/office/powerpoint/2010/main" val="2598704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a:xfrm>
            <a:off x="3268239" y="6269831"/>
            <a:ext cx="609600" cy="457200"/>
          </a:xfrm>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
        <p:nvSpPr>
          <p:cNvPr id="22531"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endParaRPr lang="en-US" altLang="zh-CN" sz="1400" dirty="0" smtClean="0">
              <a:latin typeface="Comic Sans MS" panose="030F0702030302020204" pitchFamily="66" charset="0"/>
            </a:endParaRPr>
          </a:p>
        </p:txBody>
      </p:sp>
      <p:sp>
        <p:nvSpPr>
          <p:cNvPr id="22532" name="Rectangle 2"/>
          <p:cNvSpPr>
            <a:spLocks noChangeArrowheads="1"/>
          </p:cNvSpPr>
          <p:nvPr/>
        </p:nvSpPr>
        <p:spPr bwMode="auto">
          <a:xfrm>
            <a:off x="376238" y="2222500"/>
            <a:ext cx="3717925" cy="3175000"/>
          </a:xfrm>
          <a:prstGeom prst="rect">
            <a:avLst/>
          </a:prstGeom>
          <a:solidFill>
            <a:srgbClr val="FFFFFF"/>
          </a:solidFill>
          <a:ln w="19050">
            <a:solidFill>
              <a:srgbClr val="FF0000"/>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54277" name="Rectangle 3"/>
          <p:cNvSpPr>
            <a:spLocks noGrp="1" noChangeArrowheads="1"/>
          </p:cNvSpPr>
          <p:nvPr>
            <p:ph type="title"/>
          </p:nvPr>
        </p:nvSpPr>
        <p:spPr>
          <a:xfrm>
            <a:off x="767751" y="517584"/>
            <a:ext cx="3693124" cy="832585"/>
          </a:xfrm>
        </p:spPr>
        <p:txBody>
          <a:bodyPr vert="horz" wrap="square" lIns="91440" tIns="45720" rIns="91440" bIns="45720" numCol="1" anchorCtr="0" compatLnSpc="1">
            <a:prstTxWarp prst="textNoShape">
              <a:avLst/>
            </a:prstTxWarp>
          </a:bodyPr>
          <a:lstStyle/>
          <a:p>
            <a:pPr>
              <a:defRPr/>
            </a:pPr>
            <a:r>
              <a:rPr lang="en-US" altLang="zh-CN" sz="3200" dirty="0" smtClean="0">
                <a:effectLst>
                  <a:outerShdw blurRad="38100" dist="38100" dir="2700000" algn="tl">
                    <a:srgbClr val="C0C0C0"/>
                  </a:outerShdw>
                </a:effectLst>
                <a:ea typeface="SimSun" panose="02010600030101010101" pitchFamily="2" charset="-122"/>
              </a:rPr>
              <a:t>DES: 16 </a:t>
            </a:r>
            <a:r>
              <a:rPr lang="en-US" altLang="zh-CN" sz="3200" dirty="0" err="1" smtClean="0">
                <a:effectLst>
                  <a:outerShdw blurRad="38100" dist="38100" dir="2700000" algn="tl">
                    <a:srgbClr val="C0C0C0"/>
                  </a:outerShdw>
                </a:effectLst>
                <a:ea typeface="SimSun" panose="02010600030101010101" pitchFamily="2" charset="-122"/>
              </a:rPr>
              <a:t>Feistels</a:t>
            </a:r>
            <a:endParaRPr lang="en-US" altLang="zh-CN" sz="3900" dirty="0" smtClean="0">
              <a:effectLst>
                <a:outerShdw blurRad="38100" dist="38100" dir="2700000" algn="tl">
                  <a:srgbClr val="C0C0C0"/>
                </a:outerShdw>
              </a:effectLst>
              <a:ea typeface="SimSun" panose="02010600030101010101" pitchFamily="2" charset="-122"/>
            </a:endParaRPr>
          </a:p>
        </p:txBody>
      </p:sp>
      <p:sp>
        <p:nvSpPr>
          <p:cNvPr id="22534" name="Rectangle 4"/>
          <p:cNvSpPr>
            <a:spLocks noGrp="1" noChangeArrowheads="1"/>
          </p:cNvSpPr>
          <p:nvPr>
            <p:ph type="body" idx="1"/>
          </p:nvPr>
        </p:nvSpPr>
        <p:spPr>
          <a:xfrm>
            <a:off x="509588" y="2517775"/>
            <a:ext cx="3527425" cy="2484438"/>
          </a:xfrm>
        </p:spPr>
        <p:txBody>
          <a:bodyPr/>
          <a:lstStyle/>
          <a:p>
            <a:pPr>
              <a:buFont typeface="ZapfDingbats" pitchFamily="82" charset="2"/>
              <a:buNone/>
            </a:pPr>
            <a:r>
              <a:rPr lang="en-US" altLang="zh-CN" sz="2400" smtClean="0">
                <a:ea typeface="SimSun" panose="02010600030101010101" pitchFamily="2" charset="-122"/>
              </a:rPr>
              <a:t>initial permutation </a:t>
            </a:r>
          </a:p>
          <a:p>
            <a:pPr>
              <a:buFont typeface="ZapfDingbats" pitchFamily="82" charset="2"/>
              <a:buNone/>
            </a:pPr>
            <a:r>
              <a:rPr lang="en-US" altLang="zh-CN" sz="2400" smtClean="0">
                <a:ea typeface="SimSun" panose="02010600030101010101" pitchFamily="2" charset="-122"/>
              </a:rPr>
              <a:t>16 identical “rounds” of function application, each using different 48 bits of key</a:t>
            </a:r>
          </a:p>
          <a:p>
            <a:pPr>
              <a:buFont typeface="ZapfDingbats" pitchFamily="82" charset="2"/>
              <a:buNone/>
            </a:pPr>
            <a:r>
              <a:rPr lang="en-US" altLang="zh-CN" sz="2400" smtClean="0">
                <a:ea typeface="SimSun" panose="02010600030101010101" pitchFamily="2" charset="-122"/>
              </a:rPr>
              <a:t>final permutation</a:t>
            </a:r>
            <a:endParaRPr lang="en-US" altLang="zh-CN" smtClean="0">
              <a:ea typeface="SimSun" panose="02010600030101010101" pitchFamily="2" charset="-122"/>
            </a:endParaRPr>
          </a:p>
          <a:p>
            <a:pPr>
              <a:buFont typeface="ZapfDingbats" pitchFamily="82" charset="2"/>
              <a:buNone/>
            </a:pPr>
            <a:endParaRPr lang="en-US" altLang="zh-CN" smtClean="0">
              <a:ea typeface="SimSun" panose="02010600030101010101" pitchFamily="2" charset="-122"/>
            </a:endParaRPr>
          </a:p>
        </p:txBody>
      </p:sp>
      <p:grpSp>
        <p:nvGrpSpPr>
          <p:cNvPr id="22535" name="Group 5"/>
          <p:cNvGrpSpPr>
            <a:grpSpLocks/>
          </p:cNvGrpSpPr>
          <p:nvPr/>
        </p:nvGrpSpPr>
        <p:grpSpPr bwMode="auto">
          <a:xfrm>
            <a:off x="533400" y="2017713"/>
            <a:ext cx="2238375" cy="457200"/>
            <a:chOff x="350" y="1352"/>
            <a:chExt cx="1410" cy="288"/>
          </a:xfrm>
        </p:grpSpPr>
        <p:sp>
          <p:nvSpPr>
            <p:cNvPr id="22537" name="Rectangle 6"/>
            <p:cNvSpPr>
              <a:spLocks noChangeArrowheads="1"/>
            </p:cNvSpPr>
            <p:nvPr/>
          </p:nvSpPr>
          <p:spPr bwMode="auto">
            <a:xfrm>
              <a:off x="385" y="1356"/>
              <a:ext cx="1370"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22538" name="Text Box 7"/>
            <p:cNvSpPr txBox="1">
              <a:spLocks noChangeArrowheads="1"/>
            </p:cNvSpPr>
            <p:nvPr/>
          </p:nvSpPr>
          <p:spPr bwMode="auto">
            <a:xfrm>
              <a:off x="350" y="1352"/>
              <a:ext cx="14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DES operation</a:t>
              </a:r>
              <a:endParaRPr lang="en-US" altLang="zh-CN" sz="2400">
                <a:latin typeface="Times New Roman" panose="02020603050405020304" pitchFamily="18" charset="0"/>
                <a:ea typeface="SimSun" panose="02010600030101010101" pitchFamily="2" charset="-122"/>
              </a:endParaRPr>
            </a:p>
          </p:txBody>
        </p:sp>
      </p:grpSp>
      <p:pic>
        <p:nvPicPr>
          <p:cNvPr id="22536" name="Picture 8" descr="07-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282575"/>
            <a:ext cx="4043362"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544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24579"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C0AE26B1-6FC1-4818-9644-765FCBD13FE1}" type="slidenum">
              <a:rPr lang="en-US" altLang="zh-CN" sz="1400" smtClean="0">
                <a:latin typeface="Comic Sans MS" panose="030F0702030302020204" pitchFamily="66" charset="0"/>
              </a:rPr>
              <a:pPr>
                <a:spcBef>
                  <a:spcPct val="0"/>
                </a:spcBef>
                <a:buClrTx/>
                <a:buSzTx/>
                <a:buFontTx/>
                <a:buNone/>
              </a:pPr>
              <a:t>17</a:t>
            </a:fld>
            <a:endParaRPr lang="en-US" altLang="zh-CN" sz="1400" smtClean="0">
              <a:latin typeface="Comic Sans MS" panose="030F0702030302020204" pitchFamily="66" charset="0"/>
            </a:endParaRPr>
          </a:p>
        </p:txBody>
      </p:sp>
      <p:sp>
        <p:nvSpPr>
          <p:cNvPr id="56324" name="Rectangle 2"/>
          <p:cNvSpPr>
            <a:spLocks noGrp="1" noChangeArrowheads="1"/>
          </p:cNvSpPr>
          <p:nvPr>
            <p:ph type="title"/>
          </p:nvPr>
        </p:nvSpPr>
        <p:spPr>
          <a:xfrm>
            <a:off x="533400" y="228600"/>
            <a:ext cx="8207375" cy="1143000"/>
          </a:xfrm>
        </p:spPr>
        <p:txBody>
          <a:bodyPr/>
          <a:lstStyle/>
          <a:p>
            <a:pPr>
              <a:defRPr/>
            </a:pPr>
            <a:r>
              <a:rPr lang="en-US" altLang="zh-CN" sz="3600" smtClean="0">
                <a:ea typeface="宋体" panose="02010600030101010101" pitchFamily="2" charset="-122"/>
              </a:rPr>
              <a:t>AES: Advanced Encryption Standard</a:t>
            </a:r>
          </a:p>
        </p:txBody>
      </p:sp>
      <p:sp>
        <p:nvSpPr>
          <p:cNvPr id="24581" name="Rectangle 3"/>
          <p:cNvSpPr>
            <a:spLocks noGrp="1" noChangeArrowheads="1"/>
          </p:cNvSpPr>
          <p:nvPr>
            <p:ph type="body" idx="1"/>
          </p:nvPr>
        </p:nvSpPr>
        <p:spPr>
          <a:xfrm>
            <a:off x="730250" y="1824361"/>
            <a:ext cx="7499350" cy="4800600"/>
          </a:xfrm>
        </p:spPr>
        <p:txBody>
          <a:bodyPr/>
          <a:lstStyle/>
          <a:p>
            <a:r>
              <a:rPr lang="en-US" altLang="zh-CN" dirty="0" smtClean="0">
                <a:ea typeface="SimSun" panose="02010600030101010101" pitchFamily="2" charset="-122"/>
              </a:rPr>
              <a:t>Newer (2001) symmetric-key standard</a:t>
            </a:r>
            <a:r>
              <a:rPr lang="en-US" altLang="zh-CN" dirty="0" smtClean="0">
                <a:ea typeface="SimSun" panose="02010600030101010101" pitchFamily="2" charset="-122"/>
              </a:rPr>
              <a:t>, replacing DES</a:t>
            </a:r>
          </a:p>
          <a:p>
            <a:r>
              <a:rPr lang="en-US" altLang="zh-CN" dirty="0">
                <a:ea typeface="SimSun" panose="02010600030101010101" pitchFamily="2" charset="-122"/>
              </a:rPr>
              <a:t>P</a:t>
            </a:r>
            <a:r>
              <a:rPr lang="en-US" altLang="zh-CN" dirty="0" smtClean="0">
                <a:ea typeface="SimSun" panose="02010600030101010101" pitchFamily="2" charset="-122"/>
              </a:rPr>
              <a:t>rocesses </a:t>
            </a:r>
            <a:r>
              <a:rPr lang="en-US" altLang="zh-CN" dirty="0" smtClean="0">
                <a:ea typeface="SimSun" panose="02010600030101010101" pitchFamily="2" charset="-122"/>
              </a:rPr>
              <a:t>data in 128 bit blocks</a:t>
            </a:r>
          </a:p>
          <a:p>
            <a:r>
              <a:rPr lang="en-US" altLang="zh-CN" dirty="0" smtClean="0">
                <a:ea typeface="SimSun" panose="02010600030101010101" pitchFamily="2" charset="-122"/>
              </a:rPr>
              <a:t>128, 192, or 256 bit </a:t>
            </a:r>
            <a:r>
              <a:rPr lang="en-US" altLang="zh-CN" dirty="0" smtClean="0">
                <a:ea typeface="SimSun" panose="02010600030101010101" pitchFamily="2" charset="-122"/>
              </a:rPr>
              <a:t>keys, harder to break!</a:t>
            </a:r>
            <a:endParaRPr lang="en-US" altLang="zh-CN" dirty="0" smtClean="0">
              <a:ea typeface="SimSun" panose="02010600030101010101" pitchFamily="2" charset="-122"/>
            </a:endParaRPr>
          </a:p>
          <a:p>
            <a:r>
              <a:rPr lang="en-US" altLang="zh-CN" dirty="0" smtClean="0">
                <a:ea typeface="SimSun" panose="02010600030101010101" pitchFamily="2" charset="-122"/>
              </a:rPr>
              <a:t>Multiple rounds of encryption, also makes it harder to break compared to DES</a:t>
            </a:r>
            <a:endParaRPr lang="en-US" altLang="zh-CN" dirty="0" smtClean="0">
              <a:ea typeface="SimSun" panose="02010600030101010101" pitchFamily="2" charset="-122"/>
            </a:endParaRPr>
          </a:p>
        </p:txBody>
      </p:sp>
    </p:spTree>
    <p:extLst>
      <p:ext uri="{BB962C8B-B14F-4D97-AF65-F5344CB8AC3E}">
        <p14:creationId xmlns:p14="http://schemas.microsoft.com/office/powerpoint/2010/main" val="1649744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ctrTitle"/>
          </p:nvPr>
        </p:nvSpPr>
        <p:spPr>
          <a:xfrm>
            <a:off x="698499" y="755650"/>
            <a:ext cx="8126413" cy="1780516"/>
          </a:xfrm>
        </p:spPr>
        <p:txBody>
          <a:bodyPr/>
          <a:lstStyle/>
          <a:p>
            <a:r>
              <a:rPr lang="en-US" dirty="0" smtClean="0">
                <a:solidFill>
                  <a:srgbClr val="0000FF"/>
                </a:solidFill>
              </a:rPr>
              <a:t/>
            </a:r>
            <a:br>
              <a:rPr lang="en-US" dirty="0" smtClean="0">
                <a:solidFill>
                  <a:srgbClr val="0000FF"/>
                </a:solidFill>
              </a:rPr>
            </a:br>
            <a:r>
              <a:rPr lang="en-US" dirty="0"/>
              <a:t>2</a:t>
            </a:r>
            <a:r>
              <a:rPr lang="en-US" dirty="0"/>
              <a:t>.</a:t>
            </a:r>
            <a:r>
              <a:rPr lang="en-US" dirty="0" smtClean="0"/>
              <a:t>Public Key Encryption, Signatures, Certificates</a:t>
            </a:r>
            <a:endParaRPr lang="en-US" dirty="0"/>
          </a:p>
        </p:txBody>
      </p:sp>
      <p:sp>
        <p:nvSpPr>
          <p:cNvPr id="17423" name="Rectangle 15"/>
          <p:cNvSpPr>
            <a:spLocks noChangeArrowheads="1"/>
          </p:cNvSpPr>
          <p:nvPr/>
        </p:nvSpPr>
        <p:spPr bwMode="auto">
          <a:xfrm>
            <a:off x="6181725" y="6007100"/>
            <a:ext cx="2643188" cy="381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861688" y="3381729"/>
            <a:ext cx="4918674" cy="3110957"/>
          </a:xfrm>
          <a:prstGeom prst="rect">
            <a:avLst/>
          </a:prstGeom>
        </p:spPr>
      </p:pic>
      <p:sp>
        <p:nvSpPr>
          <p:cNvPr id="10" name="TextBox 9"/>
          <p:cNvSpPr txBox="1"/>
          <p:nvPr/>
        </p:nvSpPr>
        <p:spPr>
          <a:xfrm>
            <a:off x="5469148" y="5902514"/>
            <a:ext cx="1725283" cy="338554"/>
          </a:xfrm>
          <a:prstGeom prst="rect">
            <a:avLst/>
          </a:prstGeom>
          <a:noFill/>
        </p:spPr>
        <p:txBody>
          <a:bodyPr wrap="square" rtlCol="0">
            <a:spAutoFit/>
          </a:bodyPr>
          <a:lstStyle/>
          <a:p>
            <a:r>
              <a:rPr lang="en-US" dirty="0" smtClean="0"/>
              <a:t>@</a:t>
            </a:r>
            <a:r>
              <a:rPr lang="en-US" dirty="0" err="1" smtClean="0"/>
              <a:t>hackerempire</a:t>
            </a:r>
            <a:endParaRPr lang="en-US" dirty="0"/>
          </a:p>
        </p:txBody>
      </p:sp>
      <p:sp>
        <p:nvSpPr>
          <p:cNvPr id="11" name="TextBox 10"/>
          <p:cNvSpPr txBox="1"/>
          <p:nvPr/>
        </p:nvSpPr>
        <p:spPr>
          <a:xfrm>
            <a:off x="5621548" y="4844792"/>
            <a:ext cx="1725283" cy="338554"/>
          </a:xfrm>
          <a:prstGeom prst="rect">
            <a:avLst/>
          </a:prstGeom>
          <a:noFill/>
        </p:spPr>
        <p:txBody>
          <a:bodyPr wrap="square" rtlCol="0">
            <a:spAutoFit/>
          </a:bodyPr>
          <a:lstStyle/>
          <a:p>
            <a:r>
              <a:rPr lang="en-US" dirty="0" smtClean="0"/>
              <a:t>@</a:t>
            </a:r>
            <a:r>
              <a:rPr lang="en-US" dirty="0" err="1" smtClean="0"/>
              <a:t>harvard</a:t>
            </a:r>
            <a:endParaRPr lang="en-US" dirty="0"/>
          </a:p>
        </p:txBody>
      </p:sp>
      <p:sp>
        <p:nvSpPr>
          <p:cNvPr id="12" name="TextBox 11"/>
          <p:cNvSpPr txBox="1"/>
          <p:nvPr/>
        </p:nvSpPr>
        <p:spPr>
          <a:xfrm>
            <a:off x="1946695" y="5017697"/>
            <a:ext cx="1725283" cy="338554"/>
          </a:xfrm>
          <a:prstGeom prst="rect">
            <a:avLst/>
          </a:prstGeom>
          <a:noFill/>
        </p:spPr>
        <p:txBody>
          <a:bodyPr wrap="square" rtlCol="0">
            <a:spAutoFit/>
          </a:bodyPr>
          <a:lstStyle/>
          <a:p>
            <a:r>
              <a:rPr lang="en-US" dirty="0" smtClean="0"/>
              <a:t>@</a:t>
            </a:r>
            <a:r>
              <a:rPr lang="en-US" dirty="0" err="1" smtClean="0"/>
              <a:t>princeton</a:t>
            </a:r>
            <a:endParaRPr lang="en-US" dirty="0"/>
          </a:p>
        </p:txBody>
      </p:sp>
      <p:sp>
        <p:nvSpPr>
          <p:cNvPr id="5" name="TextBox 4"/>
          <p:cNvSpPr txBox="1"/>
          <p:nvPr/>
        </p:nvSpPr>
        <p:spPr>
          <a:xfrm>
            <a:off x="698499" y="5902514"/>
            <a:ext cx="2174097" cy="830997"/>
          </a:xfrm>
          <a:prstGeom prst="rect">
            <a:avLst/>
          </a:prstGeom>
          <a:noFill/>
        </p:spPr>
        <p:txBody>
          <a:bodyPr wrap="square" rtlCol="0">
            <a:spAutoFit/>
          </a:bodyPr>
          <a:lstStyle/>
          <a:p>
            <a:r>
              <a:rPr lang="en-US" sz="2400" dirty="0" smtClean="0">
                <a:solidFill>
                  <a:srgbClr val="92D050"/>
                </a:solidFill>
                <a:latin typeface="Algerian" panose="04020705040A02060702" pitchFamily="82" charset="0"/>
              </a:rPr>
              <a:t>From Wikipedia</a:t>
            </a:r>
            <a:endParaRPr lang="en-US" sz="2400"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303196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en-US" dirty="0" smtClean="0"/>
              <a:t>Now on to Key Distribution</a:t>
            </a:r>
            <a:endParaRPr lang="en-US"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19</a:t>
            </a:fld>
            <a:endParaRPr lang="en-US" sz="1000" b="1">
              <a:solidFill>
                <a:schemeClr val="tx1"/>
              </a:solidFill>
              <a:latin typeface="+mn-lt"/>
            </a:endParaRPr>
          </a:p>
        </p:txBody>
      </p:sp>
      <p:sp>
        <p:nvSpPr>
          <p:cNvPr id="9" name="Footer Placeholder 4"/>
          <p:cNvSpPr>
            <a:spLocks noGrp="1"/>
          </p:cNvSpPr>
          <p:nvPr>
            <p:ph type="ftr" sz="quarter" idx="3"/>
          </p:nvPr>
        </p:nvSpPr>
        <p:spPr>
          <a:xfrm>
            <a:off x="451449" y="6019800"/>
            <a:ext cx="5332413" cy="457200"/>
          </a:xfrm>
        </p:spPr>
        <p:txBody>
          <a:bodyPr/>
          <a:lstStyle/>
          <a:p>
            <a:r>
              <a:rPr lang="en-US" b="0" dirty="0" smtClean="0">
                <a:solidFill>
                  <a:srgbClr val="0000FF"/>
                </a:solidFill>
                <a:latin typeface="+mj-lt"/>
              </a:rPr>
              <a:t>CS 118: </a:t>
            </a:r>
            <a:r>
              <a:rPr lang="en-US" b="0" dirty="0" smtClean="0">
                <a:latin typeface="+mj-lt"/>
              </a:rPr>
              <a:t>Security</a:t>
            </a:r>
            <a:endParaRPr lang="en-US" b="0" dirty="0">
              <a:latin typeface="+mj-lt"/>
            </a:endParaRPr>
          </a:p>
        </p:txBody>
      </p:sp>
      <p:sp>
        <p:nvSpPr>
          <p:cNvPr id="2" name="Content Placeholder 1"/>
          <p:cNvSpPr>
            <a:spLocks noGrp="1"/>
          </p:cNvSpPr>
          <p:nvPr>
            <p:ph idx="1"/>
          </p:nvPr>
        </p:nvSpPr>
        <p:spPr/>
        <p:txBody>
          <a:bodyPr/>
          <a:lstStyle/>
          <a:p>
            <a:r>
              <a:rPr lang="en-US" dirty="0" smtClean="0"/>
              <a:t>With DES, Alice and Bob need to share a 64 bit key they can reuse for their TCP connections</a:t>
            </a:r>
          </a:p>
          <a:p>
            <a:r>
              <a:rPr lang="en-US" dirty="0" smtClean="0"/>
              <a:t>That’s great but how does Alice send that to Bob over an insecure Internet</a:t>
            </a:r>
          </a:p>
          <a:p>
            <a:r>
              <a:rPr lang="en-US" dirty="0" smtClean="0">
                <a:solidFill>
                  <a:srgbClr val="00B050"/>
                </a:solidFill>
              </a:rPr>
              <a:t>Magic:</a:t>
            </a:r>
            <a:r>
              <a:rPr lang="en-US" dirty="0" smtClean="0"/>
              <a:t> new idea called Public Key cryptography, Alice has two keys a Public Key and a Secret Key.  Alice encrypts using her secret key but Bob decrypts using Alice’s public key which Alice publishes on Internet</a:t>
            </a:r>
          </a:p>
          <a:p>
            <a:r>
              <a:rPr lang="en-US" dirty="0" smtClean="0">
                <a:solidFill>
                  <a:srgbClr val="FF3300"/>
                </a:solidFill>
              </a:rPr>
              <a:t>Disadvantage:</a:t>
            </a:r>
            <a:r>
              <a:rPr lang="en-US" dirty="0" smtClean="0"/>
              <a:t> More expensive than DES/AES.  Also Hacker Harry can masquerade as Alice and publish his public key pretending to be Alice</a:t>
            </a:r>
          </a:p>
        </p:txBody>
      </p:sp>
    </p:spTree>
    <p:extLst>
      <p:ext uri="{BB962C8B-B14F-4D97-AF65-F5344CB8AC3E}">
        <p14:creationId xmlns:p14="http://schemas.microsoft.com/office/powerpoint/2010/main" val="2585427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 jokes</a:t>
            </a:r>
            <a:endParaRPr lang="en-US" dirty="0"/>
          </a:p>
        </p:txBody>
      </p:sp>
      <p:sp>
        <p:nvSpPr>
          <p:cNvPr id="3" name="Slide Number Placeholder 2"/>
          <p:cNvSpPr>
            <a:spLocks noGrp="1"/>
          </p:cNvSpPr>
          <p:nvPr>
            <p:ph type="sldNum" sz="quarter" idx="11"/>
          </p:nvPr>
        </p:nvSpPr>
        <p:spPr/>
        <p:txBody>
          <a:bodyPr/>
          <a:lstStyle/>
          <a:p>
            <a:fld id="{83C8815A-B8E5-8A4F-B8B8-69B5FF478331}" type="slidenum">
              <a:rPr lang="en-US" smtClean="0"/>
              <a:pPr/>
              <a:t>2</a:t>
            </a:fld>
            <a:endParaRPr lang="en-US" sz="1000" b="1">
              <a:solidFill>
                <a:schemeClr val="tx1"/>
              </a:solidFill>
              <a:latin typeface="+mn-lt"/>
            </a:endParaRPr>
          </a:p>
        </p:txBody>
      </p:sp>
      <p:sp>
        <p:nvSpPr>
          <p:cNvPr id="4" name="Footer Placeholder 3"/>
          <p:cNvSpPr>
            <a:spLocks noGrp="1"/>
          </p:cNvSpPr>
          <p:nvPr>
            <p:ph type="ftr" sz="quarter" idx="3"/>
          </p:nvPr>
        </p:nvSpPr>
        <p:spPr/>
        <p:txBody>
          <a:bodyPr/>
          <a:lstStyle/>
          <a:p>
            <a:r>
              <a:rPr lang="en-US" dirty="0" smtClean="0"/>
              <a:t>CS 118: Security</a:t>
            </a:r>
            <a:endParaRPr lang="en-US" dirty="0"/>
          </a:p>
        </p:txBody>
      </p:sp>
      <p:pic>
        <p:nvPicPr>
          <p:cNvPr id="5" name="Picture 4"/>
          <p:cNvPicPr>
            <a:picLocks noChangeAspect="1"/>
          </p:cNvPicPr>
          <p:nvPr/>
        </p:nvPicPr>
        <p:blipFill>
          <a:blip r:embed="rId2"/>
          <a:stretch>
            <a:fillRect/>
          </a:stretch>
        </p:blipFill>
        <p:spPr>
          <a:xfrm>
            <a:off x="1244429" y="1742988"/>
            <a:ext cx="6655142" cy="3372023"/>
          </a:xfrm>
          <a:prstGeom prst="rect">
            <a:avLst/>
          </a:prstGeom>
        </p:spPr>
      </p:pic>
      <p:pic>
        <p:nvPicPr>
          <p:cNvPr id="6" name="Picture 5"/>
          <p:cNvPicPr>
            <a:picLocks noChangeAspect="1"/>
          </p:cNvPicPr>
          <p:nvPr/>
        </p:nvPicPr>
        <p:blipFill>
          <a:blip r:embed="rId3"/>
          <a:stretch>
            <a:fillRect/>
          </a:stretch>
        </p:blipFill>
        <p:spPr>
          <a:xfrm>
            <a:off x="3695655" y="5464161"/>
            <a:ext cx="2488722" cy="712352"/>
          </a:xfrm>
          <a:prstGeom prst="rect">
            <a:avLst/>
          </a:prstGeom>
        </p:spPr>
      </p:pic>
    </p:spTree>
    <p:extLst>
      <p:ext uri="{BB962C8B-B14F-4D97-AF65-F5344CB8AC3E}">
        <p14:creationId xmlns:p14="http://schemas.microsoft.com/office/powerpoint/2010/main" val="70088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
        <p:nvSpPr>
          <p:cNvPr id="2662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652221CC-7980-4983-A21E-C11F982BA1C7}" type="slidenum">
              <a:rPr lang="en-US" altLang="zh-CN" sz="1400" smtClean="0">
                <a:latin typeface="Comic Sans MS" panose="030F0702030302020204" pitchFamily="66" charset="0"/>
              </a:rPr>
              <a:pPr>
                <a:spcBef>
                  <a:spcPct val="0"/>
                </a:spcBef>
                <a:buClrTx/>
                <a:buSzTx/>
                <a:buFontTx/>
                <a:buNone/>
              </a:pPr>
              <a:t>20</a:t>
            </a:fld>
            <a:endParaRPr lang="en-US" altLang="zh-CN" sz="1400" smtClean="0">
              <a:latin typeface="Comic Sans MS" panose="030F0702030302020204" pitchFamily="66" charset="0"/>
            </a:endParaRPr>
          </a:p>
        </p:txBody>
      </p:sp>
      <p:sp>
        <p:nvSpPr>
          <p:cNvPr id="369666" name="Rectangle 2"/>
          <p:cNvSpPr>
            <a:spLocks noChangeArrowheads="1"/>
          </p:cNvSpPr>
          <p:nvPr/>
        </p:nvSpPr>
        <p:spPr bwMode="auto">
          <a:xfrm>
            <a:off x="4262438" y="1504950"/>
            <a:ext cx="4291012" cy="4754563"/>
          </a:xfrm>
          <a:prstGeom prst="rect">
            <a:avLst/>
          </a:prstGeom>
          <a:solidFill>
            <a:srgbClr val="CCFFFF"/>
          </a:solidFill>
          <a:ln w="19050">
            <a:solidFill>
              <a:srgbClr val="FF0000"/>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2469" name="Rectangle 3"/>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zh-CN" sz="3600" smtClean="0">
                <a:effectLst>
                  <a:outerShdw blurRad="38100" dist="38100" dir="2700000" algn="tl">
                    <a:srgbClr val="C0C0C0"/>
                  </a:outerShdw>
                </a:effectLst>
                <a:ea typeface="SimSun" panose="02010600030101010101" pitchFamily="2" charset="-122"/>
              </a:rPr>
              <a:t>Public Key Cryptography</a:t>
            </a:r>
            <a:endParaRPr lang="en-US" altLang="zh-CN" smtClean="0">
              <a:effectLst>
                <a:outerShdw blurRad="38100" dist="38100" dir="2700000" algn="tl">
                  <a:srgbClr val="C0C0C0"/>
                </a:outerShdw>
              </a:effectLst>
              <a:ea typeface="SimSun" panose="02010600030101010101" pitchFamily="2" charset="-122"/>
            </a:endParaRPr>
          </a:p>
        </p:txBody>
      </p:sp>
      <p:sp>
        <p:nvSpPr>
          <p:cNvPr id="26630" name="Rectangle 4"/>
          <p:cNvSpPr>
            <a:spLocks noGrp="1" noChangeArrowheads="1"/>
          </p:cNvSpPr>
          <p:nvPr>
            <p:ph type="body" sz="half" idx="1"/>
          </p:nvPr>
        </p:nvSpPr>
        <p:spPr>
          <a:xfrm>
            <a:off x="180706" y="1647825"/>
            <a:ext cx="4081732" cy="4659313"/>
          </a:xfrm>
        </p:spPr>
        <p:txBody>
          <a:bodyPr/>
          <a:lstStyle/>
          <a:p>
            <a:pPr>
              <a:buFont typeface="ZapfDingbats" pitchFamily="82" charset="2"/>
              <a:buNone/>
            </a:pPr>
            <a:r>
              <a:rPr lang="en-US" altLang="zh-CN" sz="2400" i="1" u="sng" dirty="0" smtClean="0">
                <a:solidFill>
                  <a:srgbClr val="FF0000"/>
                </a:solidFill>
                <a:ea typeface="SimSun" panose="02010600030101010101" pitchFamily="2" charset="-122"/>
              </a:rPr>
              <a:t>symmetric</a:t>
            </a:r>
            <a:r>
              <a:rPr lang="en-US" altLang="zh-CN" sz="2400" u="sng" dirty="0" smtClean="0">
                <a:solidFill>
                  <a:srgbClr val="FF0000"/>
                </a:solidFill>
                <a:ea typeface="SimSun" panose="02010600030101010101" pitchFamily="2" charset="-122"/>
              </a:rPr>
              <a:t> key crypto</a:t>
            </a:r>
            <a:endParaRPr lang="en-US" altLang="zh-CN" sz="2400" dirty="0" smtClean="0">
              <a:ea typeface="SimSun" panose="02010600030101010101" pitchFamily="2" charset="-122"/>
            </a:endParaRPr>
          </a:p>
          <a:p>
            <a:r>
              <a:rPr lang="en-US" altLang="zh-CN" sz="2400" dirty="0" smtClean="0">
                <a:ea typeface="SimSun" panose="02010600030101010101" pitchFamily="2" charset="-122"/>
              </a:rPr>
              <a:t>requires sender, receiver know shared secret key</a:t>
            </a:r>
          </a:p>
          <a:p>
            <a:r>
              <a:rPr lang="en-US" altLang="zh-CN" sz="2400" dirty="0" smtClean="0">
                <a:ea typeface="SimSun" panose="02010600030101010101" pitchFamily="2" charset="-122"/>
              </a:rPr>
              <a:t>Q: how to agree on key in first place (particularly if never “met”)?</a:t>
            </a:r>
          </a:p>
          <a:p>
            <a:r>
              <a:rPr lang="en-US" altLang="zh-CN" sz="2400" dirty="0" smtClean="0">
                <a:ea typeface="SimSun" panose="02010600030101010101" pitchFamily="2" charset="-122"/>
              </a:rPr>
              <a:t>Q: how to hide this key from attacker when there is no secure channel?</a:t>
            </a:r>
          </a:p>
          <a:p>
            <a:endParaRPr lang="en-US" altLang="zh-CN" sz="2400" dirty="0" smtClean="0">
              <a:ea typeface="SimSun" panose="02010600030101010101" pitchFamily="2" charset="-122"/>
            </a:endParaRPr>
          </a:p>
        </p:txBody>
      </p:sp>
      <p:sp>
        <p:nvSpPr>
          <p:cNvPr id="369669" name="Rectangle 5"/>
          <p:cNvSpPr>
            <a:spLocks noChangeArrowheads="1"/>
          </p:cNvSpPr>
          <p:nvPr/>
        </p:nvSpPr>
        <p:spPr bwMode="auto">
          <a:xfrm>
            <a:off x="4519613" y="1635125"/>
            <a:ext cx="3899768"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20000"/>
              </a:spcBef>
              <a:buClr>
                <a:schemeClr val="accent2"/>
              </a:buClr>
              <a:buSzPct val="85000"/>
              <a:buFont typeface="ZapfDingbats" pitchFamily="82" charset="2"/>
              <a:buNone/>
            </a:pPr>
            <a:r>
              <a:rPr lang="en-US" altLang="zh-CN" sz="2400" i="1" u="sng" dirty="0">
                <a:solidFill>
                  <a:srgbClr val="FF0000"/>
                </a:solidFill>
                <a:latin typeface="Comic Sans MS" panose="030F0702030302020204" pitchFamily="66" charset="0"/>
                <a:ea typeface="SimSun" panose="02010600030101010101" pitchFamily="2" charset="-122"/>
              </a:rPr>
              <a:t>public</a:t>
            </a:r>
            <a:r>
              <a:rPr lang="en-US" altLang="zh-CN" sz="2400" u="sng" dirty="0">
                <a:solidFill>
                  <a:srgbClr val="FF0000"/>
                </a:solidFill>
                <a:latin typeface="Comic Sans MS" panose="030F0702030302020204" pitchFamily="66" charset="0"/>
                <a:ea typeface="SimSun" panose="02010600030101010101" pitchFamily="2" charset="-122"/>
              </a:rPr>
              <a:t> key cryptography</a:t>
            </a:r>
            <a:endParaRPr lang="en-US" altLang="zh-CN" sz="2400" dirty="0">
              <a:latin typeface="Comic Sans MS" panose="030F0702030302020204" pitchFamily="66" charset="0"/>
              <a:ea typeface="SimSun" panose="02010600030101010101" pitchFamily="2" charset="-122"/>
            </a:endParaRPr>
          </a:p>
          <a:p>
            <a:pPr>
              <a:spcBef>
                <a:spcPct val="20000"/>
              </a:spcBef>
              <a:buClr>
                <a:schemeClr val="accent2"/>
              </a:buClr>
              <a:buSzPct val="85000"/>
              <a:buFont typeface="ZapfDingbats" pitchFamily="82" charset="2"/>
              <a:buChar char="r"/>
            </a:pPr>
            <a:r>
              <a:rPr lang="en-US" altLang="zh-CN" sz="2400" dirty="0">
                <a:latin typeface="Comic Sans MS" panose="030F0702030302020204" pitchFamily="66" charset="0"/>
                <a:ea typeface="SimSun" panose="02010600030101010101" pitchFamily="2" charset="-122"/>
              </a:rPr>
              <a:t>radically different approach [Diffie-Hellman76, RSA78]</a:t>
            </a:r>
          </a:p>
          <a:p>
            <a:pPr>
              <a:spcBef>
                <a:spcPct val="20000"/>
              </a:spcBef>
              <a:buClr>
                <a:schemeClr val="accent2"/>
              </a:buClr>
              <a:buSzPct val="85000"/>
              <a:buFont typeface="ZapfDingbats" pitchFamily="82" charset="2"/>
              <a:buChar char="r"/>
            </a:pPr>
            <a:r>
              <a:rPr lang="en-US" altLang="zh-CN" sz="2400" dirty="0">
                <a:latin typeface="Comic Sans MS" panose="030F0702030302020204" pitchFamily="66" charset="0"/>
                <a:ea typeface="SimSun" panose="02010600030101010101" pitchFamily="2" charset="-122"/>
              </a:rPr>
              <a:t>sender, receiver do </a:t>
            </a:r>
            <a:r>
              <a:rPr lang="en-US" altLang="zh-CN" sz="2400" i="1" dirty="0">
                <a:solidFill>
                  <a:srgbClr val="0070C0"/>
                </a:solidFill>
                <a:latin typeface="Comic Sans MS" panose="030F0702030302020204" pitchFamily="66" charset="0"/>
                <a:ea typeface="SimSun" panose="02010600030101010101" pitchFamily="2" charset="-122"/>
              </a:rPr>
              <a:t>not</a:t>
            </a:r>
            <a:r>
              <a:rPr lang="en-US" altLang="zh-CN" sz="2400" dirty="0">
                <a:latin typeface="Comic Sans MS" panose="030F0702030302020204" pitchFamily="66" charset="0"/>
                <a:ea typeface="SimSun" panose="02010600030101010101" pitchFamily="2" charset="-122"/>
              </a:rPr>
              <a:t> share secret key</a:t>
            </a:r>
          </a:p>
          <a:p>
            <a:pPr>
              <a:spcBef>
                <a:spcPct val="20000"/>
              </a:spcBef>
              <a:buClr>
                <a:schemeClr val="accent2"/>
              </a:buClr>
              <a:buSzPct val="85000"/>
              <a:buFont typeface="ZapfDingbats" pitchFamily="82" charset="2"/>
              <a:buChar char="r"/>
            </a:pPr>
            <a:r>
              <a:rPr lang="en-US" altLang="zh-CN" sz="2400" i="1" dirty="0">
                <a:solidFill>
                  <a:srgbClr val="0070C0"/>
                </a:solidFill>
                <a:latin typeface="Comic Sans MS" panose="030F0702030302020204" pitchFamily="66" charset="0"/>
                <a:ea typeface="SimSun" panose="02010600030101010101" pitchFamily="2" charset="-122"/>
              </a:rPr>
              <a:t>public</a:t>
            </a:r>
            <a:r>
              <a:rPr lang="en-US" altLang="zh-CN" sz="2400" i="1" dirty="0">
                <a:solidFill>
                  <a:schemeClr val="accent2"/>
                </a:solidFill>
                <a:latin typeface="Comic Sans MS" panose="030F0702030302020204" pitchFamily="66" charset="0"/>
                <a:ea typeface="SimSun" panose="02010600030101010101" pitchFamily="2" charset="-122"/>
              </a:rPr>
              <a:t> </a:t>
            </a:r>
            <a:r>
              <a:rPr lang="en-US" altLang="zh-CN" sz="2400" dirty="0">
                <a:latin typeface="Comic Sans MS" panose="030F0702030302020204" pitchFamily="66" charset="0"/>
                <a:ea typeface="SimSun" panose="02010600030101010101" pitchFamily="2" charset="-122"/>
              </a:rPr>
              <a:t>encryption key </a:t>
            </a:r>
            <a:r>
              <a:rPr lang="en-US" altLang="zh-CN" sz="2400" i="1" dirty="0">
                <a:solidFill>
                  <a:schemeClr val="accent2"/>
                </a:solidFill>
                <a:latin typeface="Comic Sans MS" panose="030F0702030302020204" pitchFamily="66" charset="0"/>
                <a:ea typeface="SimSun" panose="02010600030101010101" pitchFamily="2" charset="-122"/>
              </a:rPr>
              <a:t> </a:t>
            </a:r>
            <a:r>
              <a:rPr lang="en-US" altLang="zh-CN" sz="2400" dirty="0">
                <a:latin typeface="Comic Sans MS" panose="030F0702030302020204" pitchFamily="66" charset="0"/>
                <a:ea typeface="SimSun" panose="02010600030101010101" pitchFamily="2" charset="-122"/>
              </a:rPr>
              <a:t>known </a:t>
            </a:r>
            <a:r>
              <a:rPr lang="en-US" altLang="zh-CN" sz="2400" dirty="0">
                <a:solidFill>
                  <a:srgbClr val="0070C0"/>
                </a:solidFill>
                <a:latin typeface="Comic Sans MS" panose="030F0702030302020204" pitchFamily="66" charset="0"/>
                <a:ea typeface="SimSun" panose="02010600030101010101" pitchFamily="2" charset="-122"/>
              </a:rPr>
              <a:t>to</a:t>
            </a:r>
            <a:r>
              <a:rPr lang="en-US" altLang="zh-CN" sz="2400" i="1" dirty="0">
                <a:solidFill>
                  <a:srgbClr val="0070C0"/>
                </a:solidFill>
                <a:latin typeface="Comic Sans MS" panose="030F0702030302020204" pitchFamily="66" charset="0"/>
                <a:ea typeface="SimSun" panose="02010600030101010101" pitchFamily="2" charset="-122"/>
              </a:rPr>
              <a:t> all</a:t>
            </a:r>
          </a:p>
          <a:p>
            <a:pPr>
              <a:spcBef>
                <a:spcPct val="20000"/>
              </a:spcBef>
              <a:buClr>
                <a:schemeClr val="accent2"/>
              </a:buClr>
              <a:buSzPct val="85000"/>
              <a:buFont typeface="ZapfDingbats" pitchFamily="82" charset="2"/>
              <a:buChar char="r"/>
            </a:pPr>
            <a:r>
              <a:rPr lang="en-US" altLang="zh-CN" sz="2400" i="1" dirty="0">
                <a:solidFill>
                  <a:srgbClr val="0070C0"/>
                </a:solidFill>
                <a:latin typeface="Comic Sans MS" panose="030F0702030302020204" pitchFamily="66" charset="0"/>
                <a:ea typeface="SimSun" panose="02010600030101010101" pitchFamily="2" charset="-122"/>
              </a:rPr>
              <a:t>private</a:t>
            </a:r>
            <a:r>
              <a:rPr lang="en-US" altLang="zh-CN" sz="2400" dirty="0">
                <a:latin typeface="Comic Sans MS" panose="030F0702030302020204" pitchFamily="66" charset="0"/>
                <a:ea typeface="SimSun" panose="02010600030101010101" pitchFamily="2" charset="-122"/>
              </a:rPr>
              <a:t> decryption key known only to receiver</a:t>
            </a:r>
            <a:endParaRPr lang="en-US" altLang="zh-CN" sz="2800" dirty="0">
              <a:latin typeface="Comic Sans MS" panose="030F0702030302020204" pitchFamily="66" charset="0"/>
              <a:ea typeface="SimSun" panose="02010600030101010101" pitchFamily="2" charset="-122"/>
            </a:endParaRPr>
          </a:p>
          <a:p>
            <a:pPr>
              <a:spcBef>
                <a:spcPct val="20000"/>
              </a:spcBef>
              <a:buClr>
                <a:schemeClr val="accent2"/>
              </a:buClr>
              <a:buSzPct val="85000"/>
              <a:buFont typeface="ZapfDingbats" pitchFamily="82" charset="2"/>
              <a:buChar char="r"/>
            </a:pPr>
            <a:endParaRPr lang="en-US" altLang="zh-CN" sz="2800" dirty="0">
              <a:latin typeface="Comic Sans MS" panose="030F0702030302020204" pitchFamily="66" charset="0"/>
              <a:ea typeface="SimSun" panose="02010600030101010101" pitchFamily="2" charset="-122"/>
            </a:endParaRPr>
          </a:p>
        </p:txBody>
      </p:sp>
      <p:pic>
        <p:nvPicPr>
          <p:cNvPr id="369670" name="Picture 6" descr="j0078625[1]"/>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199438" y="1647825"/>
            <a:ext cx="563562" cy="1712913"/>
          </a:xfrm>
          <a:noFill/>
        </p:spPr>
      </p:pic>
    </p:spTree>
    <p:extLst>
      <p:ext uri="{BB962C8B-B14F-4D97-AF65-F5344CB8AC3E}">
        <p14:creationId xmlns:p14="http://schemas.microsoft.com/office/powerpoint/2010/main" val="1145998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96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9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animBg="1"/>
      <p:bldP spid="3696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4"/>
          <p:cNvSpPr>
            <a:spLocks noGrp="1"/>
          </p:cNvSpPr>
          <p:nvPr>
            <p:ph type="ftr" sz="quarter" idx="11"/>
          </p:nvPr>
        </p:nvSpPr>
        <p:spPr>
          <a:xfrm>
            <a:off x="6380165" y="6239953"/>
            <a:ext cx="609600" cy="457200"/>
          </a:xfrm>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
        <p:nvSpPr>
          <p:cNvPr id="18435"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endParaRPr lang="en-US" altLang="zh-CN" sz="1400" dirty="0" smtClean="0">
              <a:latin typeface="Comic Sans MS" panose="030F0702030302020204" pitchFamily="66" charset="0"/>
            </a:endParaRPr>
          </a:p>
        </p:txBody>
      </p:sp>
      <p:sp>
        <p:nvSpPr>
          <p:cNvPr id="50180" name="Rectangle 2"/>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Recall symmetric </a:t>
            </a:r>
            <a:r>
              <a:rPr lang="en-US" altLang="zh-CN" sz="3600" dirty="0" smtClean="0">
                <a:effectLst>
                  <a:outerShdw blurRad="38100" dist="38100" dir="2700000" algn="tl">
                    <a:srgbClr val="C0C0C0"/>
                  </a:outerShdw>
                </a:effectLst>
                <a:ea typeface="SimSun" panose="02010600030101010101" pitchFamily="2" charset="-122"/>
              </a:rPr>
              <a:t>key cryptography</a:t>
            </a:r>
            <a:endParaRPr lang="en-US" altLang="zh-CN" dirty="0" smtClean="0">
              <a:effectLst>
                <a:outerShdw blurRad="38100" dist="38100" dir="2700000" algn="tl">
                  <a:srgbClr val="C0C0C0"/>
                </a:outerShdw>
              </a:effectLst>
              <a:ea typeface="SimSun" panose="02010600030101010101" pitchFamily="2" charset="-122"/>
            </a:endParaRPr>
          </a:p>
        </p:txBody>
      </p:sp>
      <p:sp>
        <p:nvSpPr>
          <p:cNvPr id="18437" name="Rectangle 3"/>
          <p:cNvSpPr>
            <a:spLocks noGrp="1" noChangeArrowheads="1"/>
          </p:cNvSpPr>
          <p:nvPr>
            <p:ph type="body" idx="1"/>
          </p:nvPr>
        </p:nvSpPr>
        <p:spPr>
          <a:xfrm>
            <a:off x="625475" y="4021138"/>
            <a:ext cx="8218488" cy="1979612"/>
          </a:xfrm>
        </p:spPr>
        <p:txBody>
          <a:bodyPr/>
          <a:lstStyle/>
          <a:p>
            <a:pPr>
              <a:lnSpc>
                <a:spcPct val="90000"/>
              </a:lnSpc>
              <a:buFont typeface="ZapfDingbats" pitchFamily="82" charset="2"/>
              <a:buNone/>
            </a:pPr>
            <a:r>
              <a:rPr lang="en-US" altLang="zh-CN" sz="2400" dirty="0" smtClean="0">
                <a:solidFill>
                  <a:srgbClr val="FF0000"/>
                </a:solidFill>
                <a:ea typeface="SimSun" panose="02010600030101010101" pitchFamily="2" charset="-122"/>
              </a:rPr>
              <a:t>symmetric key</a:t>
            </a:r>
            <a:r>
              <a:rPr lang="en-US" altLang="zh-CN" sz="2400" dirty="0" smtClean="0">
                <a:ea typeface="SimSun" panose="02010600030101010101" pitchFamily="2" charset="-122"/>
              </a:rPr>
              <a:t> crypto: Bob and Alice share know same (symmetric) key: K</a:t>
            </a:r>
            <a:r>
              <a:rPr lang="en-US" altLang="zh-CN" sz="2400" baseline="-25000" dirty="0" smtClean="0">
                <a:ea typeface="SimSun" panose="02010600030101010101" pitchFamily="2" charset="-122"/>
              </a:rPr>
              <a:t>AB</a:t>
            </a:r>
          </a:p>
          <a:p>
            <a:pPr>
              <a:lnSpc>
                <a:spcPct val="90000"/>
              </a:lnSpc>
            </a:pPr>
            <a:r>
              <a:rPr lang="en-US" altLang="zh-CN" sz="2400" dirty="0" smtClean="0">
                <a:ea typeface="SimSun" panose="02010600030101010101" pitchFamily="2" charset="-122"/>
              </a:rPr>
              <a:t>e.g</a:t>
            </a:r>
            <a:r>
              <a:rPr lang="en-US" altLang="zh-CN" sz="2400" dirty="0" smtClean="0">
                <a:ea typeface="SimSun" panose="02010600030101010101" pitchFamily="2" charset="-122"/>
              </a:rPr>
              <a:t>., DES 64-bit key</a:t>
            </a:r>
            <a:endParaRPr lang="en-US" altLang="zh-CN" sz="2400" dirty="0" smtClean="0">
              <a:ea typeface="SimSun" panose="02010600030101010101" pitchFamily="2" charset="-122"/>
            </a:endParaRPr>
          </a:p>
          <a:p>
            <a:pPr>
              <a:lnSpc>
                <a:spcPct val="90000"/>
              </a:lnSpc>
            </a:pPr>
            <a:r>
              <a:rPr lang="en-US" altLang="zh-CN" sz="2400" u="sng" dirty="0" smtClean="0">
                <a:solidFill>
                  <a:srgbClr val="FF0000"/>
                </a:solidFill>
                <a:ea typeface="SimSun" panose="02010600030101010101" pitchFamily="2" charset="-122"/>
              </a:rPr>
              <a:t>Q:</a:t>
            </a:r>
            <a:r>
              <a:rPr lang="en-US" altLang="zh-CN" sz="2400" dirty="0" smtClean="0">
                <a:ea typeface="SimSun" panose="02010600030101010101" pitchFamily="2" charset="-122"/>
              </a:rPr>
              <a:t> </a:t>
            </a:r>
            <a:r>
              <a:rPr lang="en-US" altLang="zh-CN" sz="2400" dirty="0" smtClean="0">
                <a:ea typeface="SimSun" panose="02010600030101010101" pitchFamily="2" charset="-122"/>
              </a:rPr>
              <a:t>How do Bob </a:t>
            </a:r>
            <a:r>
              <a:rPr lang="en-US" altLang="zh-CN" sz="2400" dirty="0" smtClean="0">
                <a:ea typeface="SimSun" panose="02010600030101010101" pitchFamily="2" charset="-122"/>
              </a:rPr>
              <a:t>and Alice agree on </a:t>
            </a:r>
            <a:r>
              <a:rPr lang="en-US" altLang="zh-CN" sz="2400" dirty="0" smtClean="0">
                <a:ea typeface="SimSun" panose="02010600030101010101" pitchFamily="2" charset="-122"/>
              </a:rPr>
              <a:t>a key value? </a:t>
            </a:r>
            <a:r>
              <a:rPr lang="en-US" altLang="zh-CN" dirty="0">
                <a:ea typeface="SimSun" panose="02010600030101010101" pitchFamily="2" charset="-122"/>
              </a:rPr>
              <a:t>U</a:t>
            </a:r>
            <a:r>
              <a:rPr lang="en-US" altLang="zh-CN" sz="2400" dirty="0" smtClean="0">
                <a:ea typeface="SimSun" panose="02010600030101010101" pitchFamily="2" charset="-122"/>
              </a:rPr>
              <a:t>sing public key </a:t>
            </a:r>
            <a:r>
              <a:rPr lang="en-US" altLang="zh-CN" sz="2400" dirty="0" err="1" smtClean="0">
                <a:ea typeface="SimSun" panose="02010600030101010101" pitchFamily="2" charset="-122"/>
              </a:rPr>
              <a:t>crytpography</a:t>
            </a:r>
            <a:endParaRPr lang="en-US" altLang="zh-CN" sz="2400" i="1" dirty="0" smtClean="0">
              <a:ea typeface="SimSun" panose="02010600030101010101" pitchFamily="2" charset="-122"/>
            </a:endParaRPr>
          </a:p>
        </p:txBody>
      </p:sp>
      <p:sp>
        <p:nvSpPr>
          <p:cNvPr id="18438" name="Text Box 4"/>
          <p:cNvSpPr txBox="1">
            <a:spLocks noChangeArrowheads="1"/>
          </p:cNvSpPr>
          <p:nvPr/>
        </p:nvSpPr>
        <p:spPr bwMode="auto">
          <a:xfrm>
            <a:off x="6645276" y="2623570"/>
            <a:ext cx="12525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rgbClr val="FF0000"/>
                </a:solidFill>
                <a:latin typeface="Comic Sans MS" panose="030F0702030302020204" pitchFamily="66" charset="0"/>
                <a:ea typeface="SimSun" panose="02010600030101010101" pitchFamily="2" charset="-122"/>
              </a:rPr>
              <a:t>plaintext</a:t>
            </a:r>
          </a:p>
        </p:txBody>
      </p:sp>
      <p:sp>
        <p:nvSpPr>
          <p:cNvPr id="18439" name="Text Box 5"/>
          <p:cNvSpPr txBox="1">
            <a:spLocks noChangeArrowheads="1"/>
          </p:cNvSpPr>
          <p:nvPr/>
        </p:nvSpPr>
        <p:spPr bwMode="auto">
          <a:xfrm>
            <a:off x="3462338" y="2613025"/>
            <a:ext cx="1457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ciphertext</a:t>
            </a:r>
          </a:p>
        </p:txBody>
      </p:sp>
      <p:grpSp>
        <p:nvGrpSpPr>
          <p:cNvPr id="18440" name="Group 6"/>
          <p:cNvGrpSpPr>
            <a:grpSpLocks/>
          </p:cNvGrpSpPr>
          <p:nvPr/>
        </p:nvGrpSpPr>
        <p:grpSpPr bwMode="auto">
          <a:xfrm>
            <a:off x="2174875" y="1716088"/>
            <a:ext cx="720725" cy="582612"/>
            <a:chOff x="1388" y="1036"/>
            <a:chExt cx="454" cy="367"/>
          </a:xfrm>
        </p:grpSpPr>
        <p:sp>
          <p:nvSpPr>
            <p:cNvPr id="18467" name="Text Box 7"/>
            <p:cNvSpPr txBox="1">
              <a:spLocks noChangeArrowheads="1"/>
            </p:cNvSpPr>
            <p:nvPr/>
          </p:nvSpPr>
          <p:spPr bwMode="auto">
            <a:xfrm>
              <a:off x="1388" y="1036"/>
              <a:ext cx="23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K</a:t>
              </a:r>
              <a:endParaRPr lang="en-US" altLang="zh-CN" sz="2400">
                <a:solidFill>
                  <a:srgbClr val="FF0000"/>
                </a:solidFill>
                <a:latin typeface="Times New Roman" panose="02020603050405020304" pitchFamily="18" charset="0"/>
                <a:ea typeface="SimSun" panose="02010600030101010101" pitchFamily="2" charset="-122"/>
              </a:endParaRPr>
            </a:p>
          </p:txBody>
        </p:sp>
        <p:sp>
          <p:nvSpPr>
            <p:cNvPr id="18468" name="Text Box 8"/>
            <p:cNvSpPr txBox="1">
              <a:spLocks noChangeArrowheads="1"/>
            </p:cNvSpPr>
            <p:nvPr/>
          </p:nvSpPr>
          <p:spPr bwMode="auto">
            <a:xfrm>
              <a:off x="1506" y="1151"/>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AB</a:t>
              </a:r>
              <a:endParaRPr lang="en-US" altLang="zh-CN" sz="2000">
                <a:solidFill>
                  <a:srgbClr val="FF0000"/>
                </a:solidFill>
                <a:latin typeface="Times New Roman" panose="02020603050405020304" pitchFamily="18" charset="0"/>
                <a:ea typeface="SimSun" panose="02010600030101010101" pitchFamily="2" charset="-122"/>
              </a:endParaRPr>
            </a:p>
          </p:txBody>
        </p:sp>
      </p:grpSp>
      <p:pic>
        <p:nvPicPr>
          <p:cNvPr id="18441" name="Picture 9"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0" y="1666875"/>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Rectangle 10"/>
          <p:cNvSpPr>
            <a:spLocks noChangeArrowheads="1"/>
          </p:cNvSpPr>
          <p:nvPr/>
        </p:nvSpPr>
        <p:spPr bwMode="auto">
          <a:xfrm>
            <a:off x="1982788" y="2573338"/>
            <a:ext cx="1392237"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18443" name="Text Box 11"/>
          <p:cNvSpPr txBox="1">
            <a:spLocks noChangeArrowheads="1"/>
          </p:cNvSpPr>
          <p:nvPr/>
        </p:nvSpPr>
        <p:spPr bwMode="auto">
          <a:xfrm>
            <a:off x="1974850" y="2582863"/>
            <a:ext cx="1435100" cy="701675"/>
          </a:xfrm>
          <a:prstGeom prst="rect">
            <a:avLst/>
          </a:prstGeom>
          <a:solidFill>
            <a:srgbClr val="0000FF"/>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encryption</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algorithm</a:t>
            </a:r>
          </a:p>
        </p:txBody>
      </p:sp>
      <p:sp>
        <p:nvSpPr>
          <p:cNvPr id="18444" name="Rectangle 12"/>
          <p:cNvSpPr>
            <a:spLocks noChangeArrowheads="1"/>
          </p:cNvSpPr>
          <p:nvPr/>
        </p:nvSpPr>
        <p:spPr bwMode="auto">
          <a:xfrm>
            <a:off x="5100638" y="2571750"/>
            <a:ext cx="1377950"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18445" name="Text Box 13"/>
          <p:cNvSpPr txBox="1">
            <a:spLocks noChangeArrowheads="1"/>
          </p:cNvSpPr>
          <p:nvPr/>
        </p:nvSpPr>
        <p:spPr bwMode="auto">
          <a:xfrm>
            <a:off x="5076825" y="2595563"/>
            <a:ext cx="1527175" cy="701675"/>
          </a:xfrm>
          <a:prstGeom prst="rect">
            <a:avLst/>
          </a:prstGeom>
          <a:solidFill>
            <a:srgbClr val="0000FF"/>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decryption </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algorithm</a:t>
            </a:r>
          </a:p>
        </p:txBody>
      </p:sp>
      <p:sp>
        <p:nvSpPr>
          <p:cNvPr id="18446" name="Line 14"/>
          <p:cNvSpPr>
            <a:spLocks noChangeShapeType="1"/>
          </p:cNvSpPr>
          <p:nvPr/>
        </p:nvSpPr>
        <p:spPr bwMode="auto">
          <a:xfrm>
            <a:off x="3403600" y="2986088"/>
            <a:ext cx="1692275" cy="79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7" name="Line 15"/>
          <p:cNvSpPr>
            <a:spLocks noChangeShapeType="1"/>
          </p:cNvSpPr>
          <p:nvPr/>
        </p:nvSpPr>
        <p:spPr bwMode="auto">
          <a:xfrm flipH="1">
            <a:off x="2373313" y="2193925"/>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8448" name="Picture 16"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88" y="1855788"/>
            <a:ext cx="81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Line 17"/>
          <p:cNvSpPr>
            <a:spLocks noChangeShapeType="1"/>
          </p:cNvSpPr>
          <p:nvPr/>
        </p:nvSpPr>
        <p:spPr bwMode="auto">
          <a:xfrm>
            <a:off x="1238250" y="3011488"/>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0" name="Line 18"/>
          <p:cNvSpPr>
            <a:spLocks noChangeShapeType="1"/>
          </p:cNvSpPr>
          <p:nvPr/>
        </p:nvSpPr>
        <p:spPr bwMode="auto">
          <a:xfrm>
            <a:off x="6548438" y="3008313"/>
            <a:ext cx="67468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8451" name="Picture 19"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511425" y="1639888"/>
            <a:ext cx="4651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52" name="Group 21"/>
          <p:cNvGrpSpPr>
            <a:grpSpLocks/>
          </p:cNvGrpSpPr>
          <p:nvPr/>
        </p:nvGrpSpPr>
        <p:grpSpPr bwMode="auto">
          <a:xfrm>
            <a:off x="5360988" y="1665288"/>
            <a:ext cx="720725" cy="582612"/>
            <a:chOff x="1388" y="1036"/>
            <a:chExt cx="454" cy="367"/>
          </a:xfrm>
        </p:grpSpPr>
        <p:sp>
          <p:nvSpPr>
            <p:cNvPr id="18465" name="Text Box 22"/>
            <p:cNvSpPr txBox="1">
              <a:spLocks noChangeArrowheads="1"/>
            </p:cNvSpPr>
            <p:nvPr/>
          </p:nvSpPr>
          <p:spPr bwMode="auto">
            <a:xfrm>
              <a:off x="1388" y="1036"/>
              <a:ext cx="23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K</a:t>
              </a:r>
              <a:endParaRPr lang="en-US" altLang="zh-CN" sz="2400">
                <a:solidFill>
                  <a:srgbClr val="FF0000"/>
                </a:solidFill>
                <a:latin typeface="Times New Roman" panose="02020603050405020304" pitchFamily="18" charset="0"/>
                <a:ea typeface="SimSun" panose="02010600030101010101" pitchFamily="2" charset="-122"/>
              </a:endParaRPr>
            </a:p>
          </p:txBody>
        </p:sp>
        <p:sp>
          <p:nvSpPr>
            <p:cNvPr id="18466" name="Text Box 23"/>
            <p:cNvSpPr txBox="1">
              <a:spLocks noChangeArrowheads="1"/>
            </p:cNvSpPr>
            <p:nvPr/>
          </p:nvSpPr>
          <p:spPr bwMode="auto">
            <a:xfrm>
              <a:off x="1506" y="1151"/>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AB</a:t>
              </a:r>
              <a:endParaRPr lang="en-US" altLang="zh-CN" sz="2000">
                <a:solidFill>
                  <a:srgbClr val="FF0000"/>
                </a:solidFill>
                <a:latin typeface="Times New Roman" panose="02020603050405020304" pitchFamily="18" charset="0"/>
                <a:ea typeface="SimSun" panose="02010600030101010101" pitchFamily="2" charset="-122"/>
              </a:endParaRPr>
            </a:p>
          </p:txBody>
        </p:sp>
      </p:grpSp>
      <p:sp>
        <p:nvSpPr>
          <p:cNvPr id="18453" name="Line 24"/>
          <p:cNvSpPr>
            <a:spLocks noChangeShapeType="1"/>
          </p:cNvSpPr>
          <p:nvPr/>
        </p:nvSpPr>
        <p:spPr bwMode="auto">
          <a:xfrm flipH="1">
            <a:off x="5559425" y="2143125"/>
            <a:ext cx="1588"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8454" name="Picture 2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697538" y="1589088"/>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5" name="Text Box 26"/>
          <p:cNvSpPr txBox="1">
            <a:spLocks noChangeArrowheads="1"/>
          </p:cNvSpPr>
          <p:nvPr/>
        </p:nvSpPr>
        <p:spPr bwMode="auto">
          <a:xfrm>
            <a:off x="387350" y="2643188"/>
            <a:ext cx="1516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plaintext</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 m</a:t>
            </a:r>
          </a:p>
        </p:txBody>
      </p:sp>
      <p:sp>
        <p:nvSpPr>
          <p:cNvPr id="18456" name="Text Box 27"/>
          <p:cNvSpPr txBox="1">
            <a:spLocks noChangeArrowheads="1"/>
          </p:cNvSpPr>
          <p:nvPr/>
        </p:nvSpPr>
        <p:spPr bwMode="auto">
          <a:xfrm>
            <a:off x="3662363" y="3149600"/>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(m)</a:t>
            </a:r>
          </a:p>
        </p:txBody>
      </p:sp>
      <p:sp>
        <p:nvSpPr>
          <p:cNvPr id="18457" name="Text Box 28"/>
          <p:cNvSpPr txBox="1">
            <a:spLocks noChangeArrowheads="1"/>
          </p:cNvSpPr>
          <p:nvPr/>
        </p:nvSpPr>
        <p:spPr bwMode="auto">
          <a:xfrm>
            <a:off x="3844925" y="3341688"/>
            <a:ext cx="466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AB</a:t>
            </a:r>
          </a:p>
        </p:txBody>
      </p:sp>
      <p:grpSp>
        <p:nvGrpSpPr>
          <p:cNvPr id="18458" name="Group 29"/>
          <p:cNvGrpSpPr>
            <a:grpSpLocks/>
          </p:cNvGrpSpPr>
          <p:nvPr/>
        </p:nvGrpSpPr>
        <p:grpSpPr bwMode="auto">
          <a:xfrm>
            <a:off x="6684965" y="3116273"/>
            <a:ext cx="2449513" cy="611189"/>
            <a:chOff x="1678" y="2511"/>
            <a:chExt cx="1543" cy="385"/>
          </a:xfrm>
        </p:grpSpPr>
        <p:grpSp>
          <p:nvGrpSpPr>
            <p:cNvPr id="18460" name="Group 30"/>
            <p:cNvGrpSpPr>
              <a:grpSpLocks/>
            </p:cNvGrpSpPr>
            <p:nvPr/>
          </p:nvGrpSpPr>
          <p:grpSpPr bwMode="auto">
            <a:xfrm>
              <a:off x="2411" y="2528"/>
              <a:ext cx="648" cy="368"/>
              <a:chOff x="3490" y="2427"/>
              <a:chExt cx="648" cy="368"/>
            </a:xfrm>
          </p:grpSpPr>
          <p:sp>
            <p:nvSpPr>
              <p:cNvPr id="18463" name="Text Box 31"/>
              <p:cNvSpPr txBox="1">
                <a:spLocks noChangeArrowheads="1"/>
              </p:cNvSpPr>
              <p:nvPr/>
            </p:nvSpPr>
            <p:spPr bwMode="auto">
              <a:xfrm>
                <a:off x="3490" y="2427"/>
                <a:ext cx="6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(m)</a:t>
                </a:r>
              </a:p>
            </p:txBody>
          </p:sp>
          <p:sp>
            <p:nvSpPr>
              <p:cNvPr id="18464" name="Text Box 32"/>
              <p:cNvSpPr txBox="1">
                <a:spLocks noChangeArrowheads="1"/>
              </p:cNvSpPr>
              <p:nvPr/>
            </p:nvSpPr>
            <p:spPr bwMode="auto">
              <a:xfrm>
                <a:off x="3521" y="2582"/>
                <a:ext cx="2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dirty="0">
                    <a:solidFill>
                      <a:srgbClr val="FF0000"/>
                    </a:solidFill>
                    <a:latin typeface="Comic Sans MS" panose="030F0702030302020204" pitchFamily="66" charset="0"/>
                    <a:ea typeface="SimSun" panose="02010600030101010101" pitchFamily="2" charset="-122"/>
                  </a:rPr>
                  <a:t>AB</a:t>
                </a:r>
              </a:p>
            </p:txBody>
          </p:sp>
        </p:grpSp>
        <p:sp>
          <p:nvSpPr>
            <p:cNvPr id="18461" name="Text Box 33"/>
            <p:cNvSpPr txBox="1">
              <a:spLocks noChangeArrowheads="1"/>
            </p:cNvSpPr>
            <p:nvPr/>
          </p:nvSpPr>
          <p:spPr bwMode="auto">
            <a:xfrm>
              <a:off x="1678" y="2511"/>
              <a:ext cx="15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rgbClr val="FF0000"/>
                  </a:solidFill>
                  <a:latin typeface="Comic Sans MS" panose="030F0702030302020204" pitchFamily="66" charset="0"/>
                  <a:ea typeface="SimSun" panose="02010600030101010101" pitchFamily="2" charset="-122"/>
                </a:rPr>
                <a:t>m = </a:t>
              </a:r>
              <a:r>
                <a:rPr lang="en-US" altLang="zh-CN" sz="2000" dirty="0" smtClean="0">
                  <a:solidFill>
                    <a:srgbClr val="FF0000"/>
                  </a:solidFill>
                  <a:latin typeface="Comic Sans MS" panose="030F0702030302020204" pitchFamily="66" charset="0"/>
                  <a:ea typeface="SimSun" panose="02010600030101010101" pitchFamily="2" charset="-122"/>
                </a:rPr>
                <a:t>K  </a:t>
              </a:r>
              <a:r>
                <a:rPr lang="en-US" altLang="zh-CN" sz="2400" dirty="0" smtClean="0">
                  <a:solidFill>
                    <a:srgbClr val="FF0000"/>
                  </a:solidFill>
                  <a:latin typeface="Comic Sans MS" panose="030F0702030302020204" pitchFamily="66" charset="0"/>
                  <a:ea typeface="SimSun" panose="02010600030101010101" pitchFamily="2" charset="-122"/>
                </a:rPr>
                <a:t>(</a:t>
              </a:r>
              <a:r>
                <a:rPr lang="en-US" altLang="zh-CN" sz="2000" dirty="0" smtClean="0">
                  <a:solidFill>
                    <a:srgbClr val="FF0000"/>
                  </a:solidFill>
                  <a:latin typeface="Comic Sans MS" panose="030F0702030302020204" pitchFamily="66" charset="0"/>
                  <a:ea typeface="SimSun" panose="02010600030101010101" pitchFamily="2" charset="-122"/>
                </a:rPr>
                <a:t>    </a:t>
              </a:r>
              <a:r>
                <a:rPr lang="en-US" altLang="zh-CN" sz="2400" dirty="0" smtClean="0">
                  <a:solidFill>
                    <a:srgbClr val="FF0000"/>
                  </a:solidFill>
                  <a:latin typeface="Comic Sans MS" panose="030F0702030302020204" pitchFamily="66" charset="0"/>
                  <a:ea typeface="SimSun" panose="02010600030101010101" pitchFamily="2" charset="-122"/>
                </a:rPr>
                <a:t>    </a:t>
              </a:r>
              <a:r>
                <a:rPr lang="en-US" altLang="zh-CN" sz="2400" dirty="0">
                  <a:solidFill>
                    <a:srgbClr val="FF0000"/>
                  </a:solidFill>
                  <a:latin typeface="Comic Sans MS" panose="030F0702030302020204" pitchFamily="66" charset="0"/>
                  <a:ea typeface="SimSun" panose="02010600030101010101" pitchFamily="2" charset="-122"/>
                </a:rPr>
                <a:t>)</a:t>
              </a:r>
              <a:r>
                <a:rPr lang="en-US" altLang="zh-CN" sz="2000" dirty="0">
                  <a:solidFill>
                    <a:srgbClr val="FF0000"/>
                  </a:solidFill>
                  <a:latin typeface="Comic Sans MS" panose="030F0702030302020204" pitchFamily="66" charset="0"/>
                  <a:ea typeface="SimSun" panose="02010600030101010101" pitchFamily="2" charset="-122"/>
                </a:rPr>
                <a:t> </a:t>
              </a:r>
            </a:p>
          </p:txBody>
        </p:sp>
        <p:sp>
          <p:nvSpPr>
            <p:cNvPr id="18462" name="Text Box 34"/>
            <p:cNvSpPr txBox="1">
              <a:spLocks noChangeArrowheads="1"/>
            </p:cNvSpPr>
            <p:nvPr/>
          </p:nvSpPr>
          <p:spPr bwMode="auto">
            <a:xfrm>
              <a:off x="2109" y="2672"/>
              <a:ext cx="2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dirty="0">
                  <a:solidFill>
                    <a:srgbClr val="FF0000"/>
                  </a:solidFill>
                  <a:latin typeface="Comic Sans MS" panose="030F0702030302020204" pitchFamily="66" charset="0"/>
                  <a:ea typeface="SimSun" panose="02010600030101010101" pitchFamily="2" charset="-122"/>
                </a:rPr>
                <a:t>AB</a:t>
              </a:r>
            </a:p>
          </p:txBody>
        </p:sp>
      </p:grpSp>
      <p:sp>
        <p:nvSpPr>
          <p:cNvPr id="18459" name="TextBox 1"/>
          <p:cNvSpPr txBox="1">
            <a:spLocks noChangeArrowheads="1"/>
          </p:cNvSpPr>
          <p:nvPr/>
        </p:nvSpPr>
        <p:spPr bwMode="auto">
          <a:xfrm>
            <a:off x="3638550" y="3598863"/>
            <a:ext cx="1277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0"/>
                <a:cs typeface="Arial" panose="020B0604020202020204" pitchFamily="34" charset="0"/>
              </a:defRPr>
            </a:lvl1pPr>
            <a:lvl2pPr marL="742950" indent="-285750">
              <a:defRPr>
                <a:solidFill>
                  <a:schemeClr val="tx1"/>
                </a:solidFill>
                <a:latin typeface="Gill Sans MT" panose="020B0502020104020203" pitchFamily="34" charset="0"/>
                <a:cs typeface="Arial" panose="020B0604020202020204" pitchFamily="34" charset="0"/>
              </a:defRPr>
            </a:lvl2pPr>
            <a:lvl3pPr marL="1143000" indent="-228600">
              <a:defRPr>
                <a:solidFill>
                  <a:schemeClr val="tx1"/>
                </a:solidFill>
                <a:latin typeface="Gill Sans MT" panose="020B0502020104020203" pitchFamily="34" charset="0"/>
                <a:cs typeface="Arial" panose="020B0604020202020204" pitchFamily="34" charset="0"/>
              </a:defRPr>
            </a:lvl3pPr>
            <a:lvl4pPr marL="1600200" indent="-228600">
              <a:defRPr>
                <a:solidFill>
                  <a:schemeClr val="tx1"/>
                </a:solidFill>
                <a:latin typeface="Gill Sans MT" panose="020B0502020104020203" pitchFamily="34" charset="0"/>
                <a:cs typeface="Arial" panose="020B0604020202020204" pitchFamily="34" charset="0"/>
              </a:defRPr>
            </a:lvl4pPr>
            <a:lvl5pPr marL="2057400" indent="-228600">
              <a:defRPr>
                <a:solidFill>
                  <a:schemeClr val="tx1"/>
                </a:solidFill>
                <a:latin typeface="Gill Sans MT" panose="020B0502020104020203"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cs typeface="Arial" panose="020B0604020202020204" pitchFamily="34" charset="0"/>
              </a:defRPr>
            </a:lvl9pPr>
          </a:lstStyle>
          <a:p>
            <a:r>
              <a:rPr lang="en-US" altLang="en-US"/>
              <a:t>Enc(K</a:t>
            </a:r>
            <a:r>
              <a:rPr lang="en-US" altLang="en-US" baseline="-25000"/>
              <a:t>AB</a:t>
            </a:r>
            <a:r>
              <a:rPr lang="en-US" altLang="en-US"/>
              <a:t>, m)</a:t>
            </a:r>
          </a:p>
        </p:txBody>
      </p:sp>
    </p:spTree>
    <p:extLst>
      <p:ext uri="{BB962C8B-B14F-4D97-AF65-F5344CB8AC3E}">
        <p14:creationId xmlns:p14="http://schemas.microsoft.com/office/powerpoint/2010/main" val="3863497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3B49CD7C-41F0-47D8-BC89-217AD1F17C80}" type="slidenum">
              <a:rPr lang="en-US" altLang="zh-CN" sz="1400" smtClean="0">
                <a:latin typeface="Comic Sans MS" panose="030F0702030302020204" pitchFamily="66" charset="0"/>
              </a:rPr>
              <a:pPr>
                <a:spcBef>
                  <a:spcPct val="0"/>
                </a:spcBef>
                <a:buClrTx/>
                <a:buSzTx/>
                <a:buFontTx/>
                <a:buNone/>
              </a:pPr>
              <a:t>22</a:t>
            </a:fld>
            <a:endParaRPr lang="en-US" altLang="zh-CN" sz="1400" smtClean="0">
              <a:latin typeface="Comic Sans MS" panose="030F0702030302020204" pitchFamily="66" charset="0"/>
            </a:endParaRPr>
          </a:p>
        </p:txBody>
      </p:sp>
      <p:sp>
        <p:nvSpPr>
          <p:cNvPr id="64516" name="Rectangle 2"/>
          <p:cNvSpPr>
            <a:spLocks noGrp="1" noChangeArrowheads="1"/>
          </p:cNvSpPr>
          <p:nvPr>
            <p:ph type="title"/>
          </p:nvPr>
        </p:nvSpPr>
        <p:spPr>
          <a:xfrm>
            <a:off x="379413" y="265652"/>
            <a:ext cx="8459787" cy="1046163"/>
          </a:xfrm>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By contrast, Public </a:t>
            </a:r>
            <a:r>
              <a:rPr lang="en-US" altLang="zh-CN" sz="3600" dirty="0" smtClean="0">
                <a:effectLst>
                  <a:outerShdw blurRad="38100" dist="38100" dir="2700000" algn="tl">
                    <a:srgbClr val="C0C0C0"/>
                  </a:outerShdw>
                </a:effectLst>
                <a:ea typeface="SimSun" panose="02010600030101010101" pitchFamily="2" charset="-122"/>
              </a:rPr>
              <a:t>key cryptography</a:t>
            </a:r>
            <a:endParaRPr lang="en-US" altLang="zh-CN" dirty="0" smtClean="0">
              <a:effectLst>
                <a:outerShdw blurRad="38100" dist="38100" dir="2700000" algn="tl">
                  <a:srgbClr val="C0C0C0"/>
                </a:outerShdw>
              </a:effectLst>
              <a:ea typeface="SimSun" panose="02010600030101010101" pitchFamily="2" charset="-122"/>
            </a:endParaRPr>
          </a:p>
        </p:txBody>
      </p:sp>
      <p:sp>
        <p:nvSpPr>
          <p:cNvPr id="28677" name="Text Box 3"/>
          <p:cNvSpPr txBox="1">
            <a:spLocks noChangeArrowheads="1"/>
          </p:cNvSpPr>
          <p:nvPr/>
        </p:nvSpPr>
        <p:spPr bwMode="auto">
          <a:xfrm>
            <a:off x="474663" y="3733800"/>
            <a:ext cx="1516062"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plaintext</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 m</a:t>
            </a:r>
          </a:p>
        </p:txBody>
      </p:sp>
      <p:sp>
        <p:nvSpPr>
          <p:cNvPr id="28678" name="Text Box 4"/>
          <p:cNvSpPr txBox="1">
            <a:spLocks noChangeArrowheads="1"/>
          </p:cNvSpPr>
          <p:nvPr/>
        </p:nvSpPr>
        <p:spPr bwMode="auto">
          <a:xfrm>
            <a:off x="3598863" y="3736975"/>
            <a:ext cx="1457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ciphertext</a:t>
            </a:r>
          </a:p>
        </p:txBody>
      </p:sp>
      <p:pic>
        <p:nvPicPr>
          <p:cNvPr id="28679" name="Picture 5"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982913"/>
            <a:ext cx="5111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6"/>
          <p:cNvSpPr>
            <a:spLocks noChangeArrowheads="1"/>
          </p:cNvSpPr>
          <p:nvPr/>
        </p:nvSpPr>
        <p:spPr bwMode="auto">
          <a:xfrm>
            <a:off x="2109788" y="3683000"/>
            <a:ext cx="1392237"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28681" name="Text Box 7"/>
          <p:cNvSpPr txBox="1">
            <a:spLocks noChangeArrowheads="1"/>
          </p:cNvSpPr>
          <p:nvPr/>
        </p:nvSpPr>
        <p:spPr bwMode="auto">
          <a:xfrm>
            <a:off x="2101850" y="3692525"/>
            <a:ext cx="1435100" cy="7016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encryption</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algorithm</a:t>
            </a:r>
          </a:p>
        </p:txBody>
      </p:sp>
      <p:sp>
        <p:nvSpPr>
          <p:cNvPr id="28682" name="Rectangle 8"/>
          <p:cNvSpPr>
            <a:spLocks noChangeArrowheads="1"/>
          </p:cNvSpPr>
          <p:nvPr/>
        </p:nvSpPr>
        <p:spPr bwMode="auto">
          <a:xfrm>
            <a:off x="5330825" y="3695700"/>
            <a:ext cx="1377950"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28683" name="Text Box 9"/>
          <p:cNvSpPr txBox="1">
            <a:spLocks noChangeArrowheads="1"/>
          </p:cNvSpPr>
          <p:nvPr/>
        </p:nvSpPr>
        <p:spPr bwMode="auto">
          <a:xfrm>
            <a:off x="5307013" y="3719513"/>
            <a:ext cx="1527175" cy="7016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chemeClr val="bg1"/>
                </a:solidFill>
                <a:latin typeface="Comic Sans MS" panose="030F0702030302020204" pitchFamily="66" charset="0"/>
                <a:ea typeface="SimSun" panose="02010600030101010101" pitchFamily="2" charset="-122"/>
              </a:rPr>
              <a:t>decryption </a:t>
            </a:r>
          </a:p>
          <a:p>
            <a:pPr algn="ctr">
              <a:spcBef>
                <a:spcPct val="0"/>
              </a:spcBef>
              <a:buClrTx/>
              <a:buSzTx/>
              <a:buFontTx/>
              <a:buNone/>
            </a:pPr>
            <a:r>
              <a:rPr lang="en-US" altLang="zh-CN" sz="2000">
                <a:solidFill>
                  <a:schemeClr val="bg1"/>
                </a:solidFill>
                <a:latin typeface="Comic Sans MS" panose="030F0702030302020204" pitchFamily="66" charset="0"/>
                <a:ea typeface="SimSun" panose="02010600030101010101" pitchFamily="2" charset="-122"/>
              </a:rPr>
              <a:t>algorithm</a:t>
            </a:r>
          </a:p>
        </p:txBody>
      </p:sp>
      <p:sp>
        <p:nvSpPr>
          <p:cNvPr id="28684" name="Line 10"/>
          <p:cNvSpPr>
            <a:spLocks noChangeShapeType="1"/>
          </p:cNvSpPr>
          <p:nvPr/>
        </p:nvSpPr>
        <p:spPr bwMode="auto">
          <a:xfrm flipV="1">
            <a:off x="3530600" y="4090988"/>
            <a:ext cx="1809750" cy="47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5" name="Text Box 11"/>
          <p:cNvSpPr txBox="1">
            <a:spLocks noChangeArrowheads="1"/>
          </p:cNvSpPr>
          <p:nvPr/>
        </p:nvSpPr>
        <p:spPr bwMode="auto">
          <a:xfrm>
            <a:off x="6473825" y="1598613"/>
            <a:ext cx="17621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800">
                <a:latin typeface="Comic Sans MS" panose="030F0702030302020204" pitchFamily="66" charset="0"/>
                <a:ea typeface="SimSun" panose="02010600030101010101" pitchFamily="2" charset="-122"/>
              </a:rPr>
              <a:t>Bob’s </a:t>
            </a:r>
            <a:r>
              <a:rPr lang="en-US" altLang="zh-CN" sz="1800" u="sng">
                <a:latin typeface="Comic Sans MS" panose="030F0702030302020204" pitchFamily="66" charset="0"/>
                <a:ea typeface="SimSun" panose="02010600030101010101" pitchFamily="2" charset="-122"/>
              </a:rPr>
              <a:t>public</a:t>
            </a:r>
            <a:r>
              <a:rPr lang="en-US" altLang="zh-CN" sz="1800">
                <a:latin typeface="Comic Sans MS" panose="030F0702030302020204" pitchFamily="66" charset="0"/>
                <a:ea typeface="SimSun" panose="02010600030101010101" pitchFamily="2" charset="-122"/>
              </a:rPr>
              <a:t> </a:t>
            </a:r>
          </a:p>
          <a:p>
            <a:pPr>
              <a:spcBef>
                <a:spcPct val="0"/>
              </a:spcBef>
              <a:buClrTx/>
              <a:buSzTx/>
              <a:buFontTx/>
              <a:buNone/>
            </a:pPr>
            <a:r>
              <a:rPr lang="en-US" altLang="zh-CN" sz="1800">
                <a:latin typeface="Comic Sans MS" panose="030F0702030302020204" pitchFamily="66" charset="0"/>
                <a:ea typeface="SimSun" panose="02010600030101010101" pitchFamily="2" charset="-122"/>
              </a:rPr>
              <a:t>key </a:t>
            </a:r>
          </a:p>
        </p:txBody>
      </p:sp>
      <p:pic>
        <p:nvPicPr>
          <p:cNvPr id="28686" name="Picture 12"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963" y="3000375"/>
            <a:ext cx="665162"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Line 13"/>
          <p:cNvSpPr>
            <a:spLocks noChangeShapeType="1"/>
          </p:cNvSpPr>
          <p:nvPr/>
        </p:nvSpPr>
        <p:spPr bwMode="auto">
          <a:xfrm>
            <a:off x="1365250" y="412115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8" name="Line 14"/>
          <p:cNvSpPr>
            <a:spLocks noChangeShapeType="1"/>
          </p:cNvSpPr>
          <p:nvPr/>
        </p:nvSpPr>
        <p:spPr bwMode="auto">
          <a:xfrm>
            <a:off x="6750050" y="407670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8689" name="Picture 1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516563" y="1741488"/>
            <a:ext cx="4587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 Box 16"/>
          <p:cNvSpPr txBox="1">
            <a:spLocks noChangeArrowheads="1"/>
          </p:cNvSpPr>
          <p:nvPr/>
        </p:nvSpPr>
        <p:spPr bwMode="auto">
          <a:xfrm>
            <a:off x="6808788" y="3732213"/>
            <a:ext cx="12525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plaintext</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a:t>
            </a:r>
          </a:p>
        </p:txBody>
      </p:sp>
      <p:grpSp>
        <p:nvGrpSpPr>
          <p:cNvPr id="28691" name="Group 17"/>
          <p:cNvGrpSpPr>
            <a:grpSpLocks/>
          </p:cNvGrpSpPr>
          <p:nvPr/>
        </p:nvGrpSpPr>
        <p:grpSpPr bwMode="auto">
          <a:xfrm>
            <a:off x="3954463" y="4064000"/>
            <a:ext cx="876300" cy="615950"/>
            <a:chOff x="2351" y="2077"/>
            <a:chExt cx="552" cy="388"/>
          </a:xfrm>
        </p:grpSpPr>
        <p:sp>
          <p:nvSpPr>
            <p:cNvPr id="28708" name="Text Box 18"/>
            <p:cNvSpPr txBox="1">
              <a:spLocks noChangeArrowheads="1"/>
            </p:cNvSpPr>
            <p:nvPr/>
          </p:nvSpPr>
          <p:spPr bwMode="auto">
            <a:xfrm>
              <a:off x="2351" y="2132"/>
              <a:ext cx="5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(m)</a:t>
              </a:r>
            </a:p>
          </p:txBody>
        </p:sp>
        <p:sp>
          <p:nvSpPr>
            <p:cNvPr id="28709" name="Text Box 19"/>
            <p:cNvSpPr txBox="1">
              <a:spLocks noChangeArrowheads="1"/>
            </p:cNvSpPr>
            <p:nvPr/>
          </p:nvSpPr>
          <p:spPr bwMode="auto">
            <a:xfrm>
              <a:off x="2466" y="2253"/>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710" name="Text Box 20"/>
            <p:cNvSpPr txBox="1">
              <a:spLocks noChangeArrowheads="1"/>
            </p:cNvSpPr>
            <p:nvPr/>
          </p:nvSpPr>
          <p:spPr bwMode="auto">
            <a:xfrm>
              <a:off x="2475" y="2077"/>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28692" name="Text Box 21"/>
          <p:cNvSpPr txBox="1">
            <a:spLocks noChangeArrowheads="1"/>
          </p:cNvSpPr>
          <p:nvPr/>
        </p:nvSpPr>
        <p:spPr bwMode="auto">
          <a:xfrm>
            <a:off x="6018213" y="1658938"/>
            <a:ext cx="415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28693" name="Text Box 22"/>
          <p:cNvSpPr txBox="1">
            <a:spLocks noChangeArrowheads="1"/>
          </p:cNvSpPr>
          <p:nvPr/>
        </p:nvSpPr>
        <p:spPr bwMode="auto">
          <a:xfrm>
            <a:off x="6162675" y="183832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694" name="Text Box 23"/>
          <p:cNvSpPr txBox="1">
            <a:spLocks noChangeArrowheads="1"/>
          </p:cNvSpPr>
          <p:nvPr/>
        </p:nvSpPr>
        <p:spPr bwMode="auto">
          <a:xfrm>
            <a:off x="6176963" y="1558925"/>
            <a:ext cx="282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sp>
        <p:nvSpPr>
          <p:cNvPr id="28695" name="Text Box 24"/>
          <p:cNvSpPr txBox="1">
            <a:spLocks noChangeArrowheads="1"/>
          </p:cNvSpPr>
          <p:nvPr/>
        </p:nvSpPr>
        <p:spPr bwMode="auto">
          <a:xfrm>
            <a:off x="6470650" y="2276475"/>
            <a:ext cx="17621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800">
                <a:latin typeface="Comic Sans MS" panose="030F0702030302020204" pitchFamily="66" charset="0"/>
                <a:ea typeface="SimSun" panose="02010600030101010101" pitchFamily="2" charset="-122"/>
              </a:rPr>
              <a:t>Bob’s </a:t>
            </a:r>
            <a:r>
              <a:rPr lang="en-US" altLang="zh-CN" sz="1800" u="sng">
                <a:latin typeface="Comic Sans MS" panose="030F0702030302020204" pitchFamily="66" charset="0"/>
                <a:ea typeface="SimSun" panose="02010600030101010101" pitchFamily="2" charset="-122"/>
              </a:rPr>
              <a:t>private</a:t>
            </a:r>
          </a:p>
          <a:p>
            <a:pPr>
              <a:spcBef>
                <a:spcPct val="0"/>
              </a:spcBef>
              <a:buClrTx/>
              <a:buSzTx/>
              <a:buFontTx/>
              <a:buNone/>
            </a:pPr>
            <a:r>
              <a:rPr lang="en-US" altLang="zh-CN" sz="1800">
                <a:latin typeface="Comic Sans MS" panose="030F0702030302020204" pitchFamily="66" charset="0"/>
                <a:ea typeface="SimSun" panose="02010600030101010101" pitchFamily="2" charset="-122"/>
              </a:rPr>
              <a:t>key </a:t>
            </a:r>
          </a:p>
        </p:txBody>
      </p:sp>
      <p:pic>
        <p:nvPicPr>
          <p:cNvPr id="28696" name="Picture 2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513388" y="2414588"/>
            <a:ext cx="5429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Text Box 26"/>
          <p:cNvSpPr txBox="1">
            <a:spLocks noChangeArrowheads="1"/>
          </p:cNvSpPr>
          <p:nvPr/>
        </p:nvSpPr>
        <p:spPr bwMode="auto">
          <a:xfrm>
            <a:off x="6027738" y="2349500"/>
            <a:ext cx="415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28698" name="Text Box 27"/>
          <p:cNvSpPr txBox="1">
            <a:spLocks noChangeArrowheads="1"/>
          </p:cNvSpPr>
          <p:nvPr/>
        </p:nvSpPr>
        <p:spPr bwMode="auto">
          <a:xfrm>
            <a:off x="6235700" y="2541588"/>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699" name="Text Box 28"/>
          <p:cNvSpPr txBox="1">
            <a:spLocks noChangeArrowheads="1"/>
          </p:cNvSpPr>
          <p:nvPr/>
        </p:nvSpPr>
        <p:spPr bwMode="auto">
          <a:xfrm>
            <a:off x="6256338" y="2262188"/>
            <a:ext cx="268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nvGrpSpPr>
          <p:cNvPr id="28700" name="Group 29"/>
          <p:cNvGrpSpPr>
            <a:grpSpLocks/>
          </p:cNvGrpSpPr>
          <p:nvPr/>
        </p:nvGrpSpPr>
        <p:grpSpPr bwMode="auto">
          <a:xfrm>
            <a:off x="6840538" y="4260850"/>
            <a:ext cx="1885950" cy="635000"/>
            <a:chOff x="2413" y="3394"/>
            <a:chExt cx="1188" cy="400"/>
          </a:xfrm>
        </p:grpSpPr>
        <p:sp>
          <p:nvSpPr>
            <p:cNvPr id="28703" name="Text Box 30"/>
            <p:cNvSpPr txBox="1">
              <a:spLocks noChangeArrowheads="1"/>
            </p:cNvSpPr>
            <p:nvPr/>
          </p:nvSpPr>
          <p:spPr bwMode="auto">
            <a:xfrm>
              <a:off x="2413" y="3434"/>
              <a:ext cx="11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 = K  </a:t>
              </a:r>
              <a:r>
                <a:rPr lang="en-US" altLang="zh-CN" sz="2400">
                  <a:solidFill>
                    <a:srgbClr val="FF0000"/>
                  </a:solidFill>
                  <a:latin typeface="Comic Sans MS" panose="030F0702030302020204" pitchFamily="66" charset="0"/>
                  <a:ea typeface="SimSun" panose="02010600030101010101" pitchFamily="2" charset="-122"/>
                </a:rPr>
                <a:t>(</a:t>
              </a:r>
              <a:r>
                <a:rPr lang="en-US" altLang="zh-CN" sz="2000">
                  <a:solidFill>
                    <a:srgbClr val="FF0000"/>
                  </a:solidFill>
                  <a:latin typeface="Comic Sans MS" panose="030F0702030302020204" pitchFamily="66" charset="0"/>
                  <a:ea typeface="SimSun" panose="02010600030101010101" pitchFamily="2" charset="-122"/>
                </a:rPr>
                <a:t>K  (m)</a:t>
              </a:r>
              <a:r>
                <a:rPr lang="en-US" altLang="zh-CN" sz="2400">
                  <a:solidFill>
                    <a:srgbClr val="FF0000"/>
                  </a:solidFill>
                  <a:latin typeface="Comic Sans MS" panose="030F0702030302020204" pitchFamily="66" charset="0"/>
                  <a:ea typeface="SimSun" panose="02010600030101010101" pitchFamily="2" charset="-122"/>
                </a:rPr>
                <a:t>)</a:t>
              </a:r>
            </a:p>
          </p:txBody>
        </p:sp>
        <p:sp>
          <p:nvSpPr>
            <p:cNvPr id="28704" name="Text Box 31"/>
            <p:cNvSpPr txBox="1">
              <a:spLocks noChangeArrowheads="1"/>
            </p:cNvSpPr>
            <p:nvPr/>
          </p:nvSpPr>
          <p:spPr bwMode="auto">
            <a:xfrm>
              <a:off x="3093" y="3582"/>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705" name="Text Box 32"/>
            <p:cNvSpPr txBox="1">
              <a:spLocks noChangeArrowheads="1"/>
            </p:cNvSpPr>
            <p:nvPr/>
          </p:nvSpPr>
          <p:spPr bwMode="auto">
            <a:xfrm>
              <a:off x="3099" y="3400"/>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sp>
          <p:nvSpPr>
            <p:cNvPr id="28706" name="Text Box 33"/>
            <p:cNvSpPr txBox="1">
              <a:spLocks noChangeArrowheads="1"/>
            </p:cNvSpPr>
            <p:nvPr/>
          </p:nvSpPr>
          <p:spPr bwMode="auto">
            <a:xfrm>
              <a:off x="2832" y="3570"/>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707" name="Text Box 34"/>
            <p:cNvSpPr txBox="1">
              <a:spLocks noChangeArrowheads="1"/>
            </p:cNvSpPr>
            <p:nvPr/>
          </p:nvSpPr>
          <p:spPr bwMode="auto">
            <a:xfrm>
              <a:off x="2851" y="3394"/>
              <a:ext cx="1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28701" name="Freeform 35"/>
          <p:cNvSpPr>
            <a:spLocks/>
          </p:cNvSpPr>
          <p:nvPr/>
        </p:nvSpPr>
        <p:spPr bwMode="auto">
          <a:xfrm>
            <a:off x="3001963" y="1874838"/>
            <a:ext cx="2393950" cy="1754187"/>
          </a:xfrm>
          <a:custGeom>
            <a:avLst/>
            <a:gdLst>
              <a:gd name="T0" fmla="*/ 2147483646 w 1508"/>
              <a:gd name="T1" fmla="*/ 0 h 1105"/>
              <a:gd name="T2" fmla="*/ 0 w 1508"/>
              <a:gd name="T3" fmla="*/ 0 h 1105"/>
              <a:gd name="T4" fmla="*/ 2147483646 w 1508"/>
              <a:gd name="T5" fmla="*/ 2147483646 h 1105"/>
              <a:gd name="T6" fmla="*/ 0 60000 65536"/>
              <a:gd name="T7" fmla="*/ 0 60000 65536"/>
              <a:gd name="T8" fmla="*/ 0 60000 65536"/>
              <a:gd name="T9" fmla="*/ 0 w 1508"/>
              <a:gd name="T10" fmla="*/ 0 h 1105"/>
              <a:gd name="T11" fmla="*/ 1508 w 1508"/>
              <a:gd name="T12" fmla="*/ 1105 h 1105"/>
            </a:gdLst>
            <a:ahLst/>
            <a:cxnLst>
              <a:cxn ang="T6">
                <a:pos x="T0" y="T1"/>
              </a:cxn>
              <a:cxn ang="T7">
                <a:pos x="T2" y="T3"/>
              </a:cxn>
              <a:cxn ang="T8">
                <a:pos x="T4" y="T5"/>
              </a:cxn>
            </a:cxnLst>
            <a:rect l="T9" t="T10" r="T11" b="T12"/>
            <a:pathLst>
              <a:path w="1508" h="1105">
                <a:moveTo>
                  <a:pt x="1508" y="0"/>
                </a:moveTo>
                <a:lnTo>
                  <a:pt x="0" y="0"/>
                </a:lnTo>
                <a:lnTo>
                  <a:pt x="5" y="1105"/>
                </a:lnTo>
              </a:path>
            </a:pathLst>
          </a:custGeom>
          <a:noFill/>
          <a:ln w="19050"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2" name="Freeform 36"/>
          <p:cNvSpPr>
            <a:spLocks/>
          </p:cNvSpPr>
          <p:nvPr/>
        </p:nvSpPr>
        <p:spPr bwMode="auto">
          <a:xfrm>
            <a:off x="5446713" y="2547938"/>
            <a:ext cx="330200" cy="1074737"/>
          </a:xfrm>
          <a:custGeom>
            <a:avLst/>
            <a:gdLst>
              <a:gd name="T0" fmla="*/ 2147483646 w 184"/>
              <a:gd name="T1" fmla="*/ 0 h 1113"/>
              <a:gd name="T2" fmla="*/ 0 w 184"/>
              <a:gd name="T3" fmla="*/ 2147483646 h 1113"/>
              <a:gd name="T4" fmla="*/ 2147483646 w 184"/>
              <a:gd name="T5" fmla="*/ 2147483646 h 1113"/>
              <a:gd name="T6" fmla="*/ 0 60000 65536"/>
              <a:gd name="T7" fmla="*/ 0 60000 65536"/>
              <a:gd name="T8" fmla="*/ 0 60000 65536"/>
              <a:gd name="T9" fmla="*/ 0 w 184"/>
              <a:gd name="T10" fmla="*/ 0 h 1113"/>
              <a:gd name="T11" fmla="*/ 184 w 184"/>
              <a:gd name="T12" fmla="*/ 1113 h 1113"/>
            </a:gdLst>
            <a:ahLst/>
            <a:cxnLst>
              <a:cxn ang="T6">
                <a:pos x="T0" y="T1"/>
              </a:cxn>
              <a:cxn ang="T7">
                <a:pos x="T2" y="T3"/>
              </a:cxn>
              <a:cxn ang="T8">
                <a:pos x="T4" y="T5"/>
              </a:cxn>
            </a:cxnLst>
            <a:rect l="T9" t="T10" r="T11" b="T12"/>
            <a:pathLst>
              <a:path w="184" h="1113">
                <a:moveTo>
                  <a:pt x="184" y="0"/>
                </a:moveTo>
                <a:lnTo>
                  <a:pt x="0" y="8"/>
                </a:lnTo>
                <a:lnTo>
                  <a:pt x="5" y="1113"/>
                </a:lnTo>
              </a:path>
            </a:pathLst>
          </a:custGeom>
          <a:noFill/>
          <a:ln w="19050"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ooter Placeholder 5"/>
          <p:cNvSpPr>
            <a:spLocks noGrp="1"/>
          </p:cNvSpPr>
          <p:nvPr>
            <p:ph type="ftr" sz="quarter" idx="11"/>
          </p:nvPr>
        </p:nvSpPr>
        <p:spPr>
          <a:xfrm>
            <a:off x="8173829" y="6130625"/>
            <a:ext cx="609600" cy="457200"/>
          </a:xfrm>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Tree>
    <p:extLst>
      <p:ext uri="{BB962C8B-B14F-4D97-AF65-F5344CB8AC3E}">
        <p14:creationId xmlns:p14="http://schemas.microsoft.com/office/powerpoint/2010/main" val="4105736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a:xfrm>
            <a:off x="379413" y="265652"/>
            <a:ext cx="8459787" cy="1046163"/>
          </a:xfrm>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Example: RSA public keys</a:t>
            </a:r>
            <a:endParaRPr lang="en-US" altLang="zh-CN" dirty="0" smtClean="0">
              <a:effectLst>
                <a:outerShdw blurRad="38100" dist="38100" dir="2700000" algn="tl">
                  <a:srgbClr val="C0C0C0"/>
                </a:outerShdw>
              </a:effectLst>
              <a:ea typeface="SimSun" panose="02010600030101010101" pitchFamily="2" charset="-122"/>
            </a:endParaRPr>
          </a:p>
        </p:txBody>
      </p:sp>
      <p:sp>
        <p:nvSpPr>
          <p:cNvPr id="28677" name="Text Box 3"/>
          <p:cNvSpPr txBox="1">
            <a:spLocks noChangeArrowheads="1"/>
          </p:cNvSpPr>
          <p:nvPr/>
        </p:nvSpPr>
        <p:spPr bwMode="auto">
          <a:xfrm>
            <a:off x="474663" y="3733800"/>
            <a:ext cx="1516062"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plaintext</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 m</a:t>
            </a:r>
          </a:p>
        </p:txBody>
      </p:sp>
      <p:sp>
        <p:nvSpPr>
          <p:cNvPr id="28678" name="Text Box 4"/>
          <p:cNvSpPr txBox="1">
            <a:spLocks noChangeArrowheads="1"/>
          </p:cNvSpPr>
          <p:nvPr/>
        </p:nvSpPr>
        <p:spPr bwMode="auto">
          <a:xfrm>
            <a:off x="3598863" y="3736975"/>
            <a:ext cx="1457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ciphertext</a:t>
            </a:r>
          </a:p>
        </p:txBody>
      </p:sp>
      <p:pic>
        <p:nvPicPr>
          <p:cNvPr id="28679" name="Picture 5"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982913"/>
            <a:ext cx="5111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6"/>
          <p:cNvSpPr>
            <a:spLocks noChangeArrowheads="1"/>
          </p:cNvSpPr>
          <p:nvPr/>
        </p:nvSpPr>
        <p:spPr bwMode="auto">
          <a:xfrm>
            <a:off x="2109788" y="3683000"/>
            <a:ext cx="1392237"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28681" name="Text Box 7"/>
          <p:cNvSpPr txBox="1">
            <a:spLocks noChangeArrowheads="1"/>
          </p:cNvSpPr>
          <p:nvPr/>
        </p:nvSpPr>
        <p:spPr bwMode="auto">
          <a:xfrm>
            <a:off x="2101850" y="3692525"/>
            <a:ext cx="1435100" cy="7016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encryption</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algorithm</a:t>
            </a:r>
          </a:p>
        </p:txBody>
      </p:sp>
      <p:sp>
        <p:nvSpPr>
          <p:cNvPr id="28682" name="Rectangle 8"/>
          <p:cNvSpPr>
            <a:spLocks noChangeArrowheads="1"/>
          </p:cNvSpPr>
          <p:nvPr/>
        </p:nvSpPr>
        <p:spPr bwMode="auto">
          <a:xfrm>
            <a:off x="5330825" y="3695700"/>
            <a:ext cx="1377950" cy="8032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28683" name="Text Box 9"/>
          <p:cNvSpPr txBox="1">
            <a:spLocks noChangeArrowheads="1"/>
          </p:cNvSpPr>
          <p:nvPr/>
        </p:nvSpPr>
        <p:spPr bwMode="auto">
          <a:xfrm>
            <a:off x="5307013" y="3719513"/>
            <a:ext cx="1527175" cy="7016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chemeClr val="bg1"/>
                </a:solidFill>
                <a:latin typeface="Comic Sans MS" panose="030F0702030302020204" pitchFamily="66" charset="0"/>
                <a:ea typeface="SimSun" panose="02010600030101010101" pitchFamily="2" charset="-122"/>
              </a:rPr>
              <a:t>decryption </a:t>
            </a:r>
          </a:p>
          <a:p>
            <a:pPr algn="ctr">
              <a:spcBef>
                <a:spcPct val="0"/>
              </a:spcBef>
              <a:buClrTx/>
              <a:buSzTx/>
              <a:buFontTx/>
              <a:buNone/>
            </a:pPr>
            <a:r>
              <a:rPr lang="en-US" altLang="zh-CN" sz="2000">
                <a:solidFill>
                  <a:schemeClr val="bg1"/>
                </a:solidFill>
                <a:latin typeface="Comic Sans MS" panose="030F0702030302020204" pitchFamily="66" charset="0"/>
                <a:ea typeface="SimSun" panose="02010600030101010101" pitchFamily="2" charset="-122"/>
              </a:rPr>
              <a:t>algorithm</a:t>
            </a:r>
          </a:p>
        </p:txBody>
      </p:sp>
      <p:sp>
        <p:nvSpPr>
          <p:cNvPr id="28684" name="Line 10"/>
          <p:cNvSpPr>
            <a:spLocks noChangeShapeType="1"/>
          </p:cNvSpPr>
          <p:nvPr/>
        </p:nvSpPr>
        <p:spPr bwMode="auto">
          <a:xfrm flipV="1">
            <a:off x="3467894" y="4124706"/>
            <a:ext cx="1809750" cy="47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5" name="Text Box 11"/>
          <p:cNvSpPr txBox="1">
            <a:spLocks noChangeArrowheads="1"/>
          </p:cNvSpPr>
          <p:nvPr/>
        </p:nvSpPr>
        <p:spPr bwMode="auto">
          <a:xfrm>
            <a:off x="6473825" y="1598613"/>
            <a:ext cx="1945556"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800" dirty="0">
                <a:latin typeface="Comic Sans MS" panose="030F0702030302020204" pitchFamily="66" charset="0"/>
                <a:ea typeface="SimSun" panose="02010600030101010101" pitchFamily="2" charset="-122"/>
              </a:rPr>
              <a:t>Bob’s </a:t>
            </a:r>
            <a:r>
              <a:rPr lang="en-US" altLang="zh-CN" sz="1800" u="sng" dirty="0" smtClean="0">
                <a:latin typeface="Comic Sans MS" panose="030F0702030302020204" pitchFamily="66" charset="0"/>
                <a:ea typeface="SimSun" panose="02010600030101010101" pitchFamily="2" charset="-122"/>
              </a:rPr>
              <a:t>public</a:t>
            </a:r>
            <a:r>
              <a:rPr lang="en-US" altLang="zh-CN" sz="1800" dirty="0" smtClean="0">
                <a:latin typeface="Comic Sans MS" panose="030F0702030302020204" pitchFamily="66" charset="0"/>
                <a:ea typeface="SimSun" panose="02010600030101010101" pitchFamily="2" charset="-122"/>
              </a:rPr>
              <a:t> key E, n = p. q</a:t>
            </a:r>
            <a:endParaRPr lang="en-US" altLang="zh-CN" sz="1800" dirty="0">
              <a:latin typeface="Comic Sans MS" panose="030F0702030302020204" pitchFamily="66" charset="0"/>
              <a:ea typeface="SimSun" panose="02010600030101010101" pitchFamily="2" charset="-122"/>
            </a:endParaRPr>
          </a:p>
        </p:txBody>
      </p:sp>
      <p:pic>
        <p:nvPicPr>
          <p:cNvPr id="28686" name="Picture 12"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963" y="3000375"/>
            <a:ext cx="665162"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Line 13"/>
          <p:cNvSpPr>
            <a:spLocks noChangeShapeType="1"/>
          </p:cNvSpPr>
          <p:nvPr/>
        </p:nvSpPr>
        <p:spPr bwMode="auto">
          <a:xfrm>
            <a:off x="1365250" y="412115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8" name="Line 14"/>
          <p:cNvSpPr>
            <a:spLocks noChangeShapeType="1"/>
          </p:cNvSpPr>
          <p:nvPr/>
        </p:nvSpPr>
        <p:spPr bwMode="auto">
          <a:xfrm>
            <a:off x="6750050" y="407670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8689" name="Picture 1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516563" y="1741488"/>
            <a:ext cx="4587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 Box 16"/>
          <p:cNvSpPr txBox="1">
            <a:spLocks noChangeArrowheads="1"/>
          </p:cNvSpPr>
          <p:nvPr/>
        </p:nvSpPr>
        <p:spPr bwMode="auto">
          <a:xfrm>
            <a:off x="6808788" y="3732213"/>
            <a:ext cx="12525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plaintext</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a:t>
            </a:r>
          </a:p>
        </p:txBody>
      </p:sp>
      <p:grpSp>
        <p:nvGrpSpPr>
          <p:cNvPr id="28691" name="Group 17"/>
          <p:cNvGrpSpPr>
            <a:grpSpLocks/>
          </p:cNvGrpSpPr>
          <p:nvPr/>
        </p:nvGrpSpPr>
        <p:grpSpPr bwMode="auto">
          <a:xfrm>
            <a:off x="3470285" y="4151319"/>
            <a:ext cx="1839919" cy="530226"/>
            <a:chOff x="2046" y="2132"/>
            <a:chExt cx="1159" cy="334"/>
          </a:xfrm>
        </p:grpSpPr>
        <p:sp>
          <p:nvSpPr>
            <p:cNvPr id="28708" name="Text Box 18"/>
            <p:cNvSpPr txBox="1">
              <a:spLocks noChangeArrowheads="1"/>
            </p:cNvSpPr>
            <p:nvPr/>
          </p:nvSpPr>
          <p:spPr bwMode="auto">
            <a:xfrm>
              <a:off x="2046" y="2132"/>
              <a:ext cx="11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rgbClr val="FF0000"/>
                  </a:solidFill>
                  <a:latin typeface="Comic Sans MS" panose="030F0702030302020204" pitchFamily="66" charset="0"/>
                  <a:ea typeface="SimSun" panose="02010600030101010101" pitchFamily="2" charset="-122"/>
                </a:rPr>
                <a:t>c</a:t>
              </a:r>
              <a:r>
                <a:rPr lang="en-US" altLang="zh-CN" sz="2000" dirty="0" smtClean="0">
                  <a:solidFill>
                    <a:srgbClr val="FF0000"/>
                  </a:solidFill>
                  <a:latin typeface="Comic Sans MS" panose="030F0702030302020204" pitchFamily="66" charset="0"/>
                  <a:ea typeface="SimSun" panose="02010600030101010101" pitchFamily="2" charset="-122"/>
                </a:rPr>
                <a:t> = </a:t>
              </a:r>
              <a:r>
                <a:rPr lang="en-US" altLang="zh-CN" sz="2000" dirty="0" err="1" smtClean="0">
                  <a:solidFill>
                    <a:srgbClr val="FF0000"/>
                  </a:solidFill>
                  <a:latin typeface="Comic Sans MS" panose="030F0702030302020204" pitchFamily="66" charset="0"/>
                  <a:ea typeface="SimSun" panose="02010600030101010101" pitchFamily="2" charset="-122"/>
                </a:rPr>
                <a:t>m</a:t>
              </a:r>
              <a:r>
                <a:rPr lang="en-US" altLang="zh-CN" sz="2000" baseline="30000" dirty="0" err="1">
                  <a:solidFill>
                    <a:srgbClr val="FF0000"/>
                  </a:solidFill>
                  <a:latin typeface="Comic Sans MS" panose="030F0702030302020204" pitchFamily="66" charset="0"/>
                  <a:ea typeface="SimSun" panose="02010600030101010101" pitchFamily="2" charset="-122"/>
                </a:rPr>
                <a:t>E</a:t>
              </a:r>
              <a:r>
                <a:rPr lang="en-US" altLang="zh-CN" sz="2000" dirty="0" smtClean="0">
                  <a:solidFill>
                    <a:srgbClr val="FF0000"/>
                  </a:solidFill>
                  <a:latin typeface="Comic Sans MS" panose="030F0702030302020204" pitchFamily="66" charset="0"/>
                  <a:ea typeface="SimSun" panose="02010600030101010101" pitchFamily="2" charset="-122"/>
                </a:rPr>
                <a:t> mod n</a:t>
              </a:r>
              <a:endParaRPr lang="en-US" altLang="zh-CN" sz="2000" dirty="0">
                <a:solidFill>
                  <a:srgbClr val="FF0000"/>
                </a:solidFill>
                <a:latin typeface="Comic Sans MS" panose="030F0702030302020204" pitchFamily="66" charset="0"/>
                <a:ea typeface="SimSun" panose="02010600030101010101" pitchFamily="2" charset="-122"/>
              </a:endParaRPr>
            </a:p>
          </p:txBody>
        </p:sp>
        <p:sp>
          <p:nvSpPr>
            <p:cNvPr id="28709" name="Text Box 19"/>
            <p:cNvSpPr txBox="1">
              <a:spLocks noChangeArrowheads="1"/>
            </p:cNvSpPr>
            <p:nvPr/>
          </p:nvSpPr>
          <p:spPr bwMode="auto">
            <a:xfrm>
              <a:off x="2506" y="2253"/>
              <a:ext cx="1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zh-CN" sz="1600" dirty="0">
                <a:solidFill>
                  <a:srgbClr val="FF0000"/>
                </a:solidFill>
                <a:latin typeface="Comic Sans MS" panose="030F0702030302020204" pitchFamily="66" charset="0"/>
                <a:ea typeface="SimSun" panose="02010600030101010101" pitchFamily="2" charset="-122"/>
              </a:endParaRPr>
            </a:p>
          </p:txBody>
        </p:sp>
      </p:grpSp>
      <p:sp>
        <p:nvSpPr>
          <p:cNvPr id="28692" name="Text Box 21"/>
          <p:cNvSpPr txBox="1">
            <a:spLocks noChangeArrowheads="1"/>
          </p:cNvSpPr>
          <p:nvPr/>
        </p:nvSpPr>
        <p:spPr bwMode="auto">
          <a:xfrm>
            <a:off x="6018213" y="1658938"/>
            <a:ext cx="415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28693" name="Text Box 22"/>
          <p:cNvSpPr txBox="1">
            <a:spLocks noChangeArrowheads="1"/>
          </p:cNvSpPr>
          <p:nvPr/>
        </p:nvSpPr>
        <p:spPr bwMode="auto">
          <a:xfrm>
            <a:off x="6162675" y="183832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694" name="Text Box 23"/>
          <p:cNvSpPr txBox="1">
            <a:spLocks noChangeArrowheads="1"/>
          </p:cNvSpPr>
          <p:nvPr/>
        </p:nvSpPr>
        <p:spPr bwMode="auto">
          <a:xfrm>
            <a:off x="6176963" y="1558925"/>
            <a:ext cx="282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sp>
        <p:nvSpPr>
          <p:cNvPr id="28695" name="Text Box 24"/>
          <p:cNvSpPr txBox="1">
            <a:spLocks noChangeArrowheads="1"/>
          </p:cNvSpPr>
          <p:nvPr/>
        </p:nvSpPr>
        <p:spPr bwMode="auto">
          <a:xfrm>
            <a:off x="6470650" y="2276475"/>
            <a:ext cx="2255838" cy="923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800" dirty="0">
                <a:latin typeface="Comic Sans MS" panose="030F0702030302020204" pitchFamily="66" charset="0"/>
                <a:ea typeface="SimSun" panose="02010600030101010101" pitchFamily="2" charset="-122"/>
              </a:rPr>
              <a:t>Bob’s </a:t>
            </a:r>
            <a:r>
              <a:rPr lang="en-US" altLang="zh-CN" sz="1800" u="sng" dirty="0">
                <a:latin typeface="Comic Sans MS" panose="030F0702030302020204" pitchFamily="66" charset="0"/>
                <a:ea typeface="SimSun" panose="02010600030101010101" pitchFamily="2" charset="-122"/>
              </a:rPr>
              <a:t>private</a:t>
            </a:r>
          </a:p>
          <a:p>
            <a:pPr>
              <a:spcBef>
                <a:spcPct val="0"/>
              </a:spcBef>
              <a:buClrTx/>
              <a:buSzTx/>
              <a:buFontTx/>
              <a:buNone/>
            </a:pPr>
            <a:r>
              <a:rPr lang="en-US" altLang="zh-CN" sz="1800" dirty="0">
                <a:latin typeface="Comic Sans MS" panose="030F0702030302020204" pitchFamily="66" charset="0"/>
                <a:ea typeface="SimSun" panose="02010600030101010101" pitchFamily="2" charset="-122"/>
              </a:rPr>
              <a:t>key </a:t>
            </a:r>
            <a:r>
              <a:rPr lang="en-US" altLang="zh-CN" sz="1800" dirty="0" smtClean="0">
                <a:latin typeface="Comic Sans MS" panose="030F0702030302020204" pitchFamily="66" charset="0"/>
                <a:ea typeface="SimSun" panose="02010600030101010101" pitchFamily="2" charset="-122"/>
              </a:rPr>
              <a:t>D, D.E = 1 mod (p-1) (q-1)</a:t>
            </a:r>
            <a:endParaRPr lang="en-US" altLang="zh-CN" sz="1800" dirty="0">
              <a:latin typeface="Comic Sans MS" panose="030F0702030302020204" pitchFamily="66" charset="0"/>
              <a:ea typeface="SimSun" panose="02010600030101010101" pitchFamily="2" charset="-122"/>
            </a:endParaRPr>
          </a:p>
        </p:txBody>
      </p:sp>
      <p:pic>
        <p:nvPicPr>
          <p:cNvPr id="28696" name="Picture 2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513388" y="2414588"/>
            <a:ext cx="5429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Text Box 26"/>
          <p:cNvSpPr txBox="1">
            <a:spLocks noChangeArrowheads="1"/>
          </p:cNvSpPr>
          <p:nvPr/>
        </p:nvSpPr>
        <p:spPr bwMode="auto">
          <a:xfrm>
            <a:off x="6027738" y="2349500"/>
            <a:ext cx="415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28698" name="Text Box 27"/>
          <p:cNvSpPr txBox="1">
            <a:spLocks noChangeArrowheads="1"/>
          </p:cNvSpPr>
          <p:nvPr/>
        </p:nvSpPr>
        <p:spPr bwMode="auto">
          <a:xfrm>
            <a:off x="6235700" y="2541588"/>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28699" name="Text Box 28"/>
          <p:cNvSpPr txBox="1">
            <a:spLocks noChangeArrowheads="1"/>
          </p:cNvSpPr>
          <p:nvPr/>
        </p:nvSpPr>
        <p:spPr bwMode="auto">
          <a:xfrm>
            <a:off x="6256338" y="2262188"/>
            <a:ext cx="268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sp>
        <p:nvSpPr>
          <p:cNvPr id="28703" name="Text Box 30"/>
          <p:cNvSpPr txBox="1">
            <a:spLocks noChangeArrowheads="1"/>
          </p:cNvSpPr>
          <p:nvPr/>
        </p:nvSpPr>
        <p:spPr bwMode="auto">
          <a:xfrm>
            <a:off x="6318250" y="4628829"/>
            <a:ext cx="190468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None/>
            </a:pPr>
            <a:r>
              <a:rPr lang="en-US" altLang="zh-CN" sz="2000" dirty="0" err="1" smtClean="0">
                <a:solidFill>
                  <a:srgbClr val="FF0000"/>
                </a:solidFill>
                <a:latin typeface="Comic Sans MS" panose="030F0702030302020204" pitchFamily="66" charset="0"/>
                <a:ea typeface="SimSun" panose="02010600030101010101" pitchFamily="2" charset="-122"/>
              </a:rPr>
              <a:t>c</a:t>
            </a:r>
            <a:r>
              <a:rPr lang="en-US" altLang="zh-CN" sz="2000" baseline="30000" dirty="0" err="1" smtClean="0">
                <a:solidFill>
                  <a:srgbClr val="FF0000"/>
                </a:solidFill>
                <a:latin typeface="Comic Sans MS" panose="030F0702030302020204" pitchFamily="66" charset="0"/>
                <a:ea typeface="SimSun" panose="02010600030101010101" pitchFamily="2" charset="-122"/>
              </a:rPr>
              <a:t>D</a:t>
            </a:r>
            <a:r>
              <a:rPr lang="en-US" altLang="zh-CN" sz="2000" dirty="0" smtClean="0">
                <a:solidFill>
                  <a:srgbClr val="FF0000"/>
                </a:solidFill>
                <a:latin typeface="Comic Sans MS" panose="030F0702030302020204" pitchFamily="66" charset="0"/>
                <a:ea typeface="SimSun" panose="02010600030101010101" pitchFamily="2" charset="-122"/>
              </a:rPr>
              <a:t> </a:t>
            </a:r>
            <a:r>
              <a:rPr lang="en-US" altLang="zh-CN" sz="2000" dirty="0">
                <a:solidFill>
                  <a:srgbClr val="FF0000"/>
                </a:solidFill>
                <a:latin typeface="Comic Sans MS" panose="030F0702030302020204" pitchFamily="66" charset="0"/>
                <a:ea typeface="SimSun" panose="02010600030101010101" pitchFamily="2" charset="-122"/>
              </a:rPr>
              <a:t>mod </a:t>
            </a:r>
            <a:r>
              <a:rPr lang="en-US" altLang="zh-CN" sz="2000" dirty="0" smtClean="0">
                <a:solidFill>
                  <a:srgbClr val="FF0000"/>
                </a:solidFill>
                <a:latin typeface="Comic Sans MS" panose="030F0702030302020204" pitchFamily="66" charset="0"/>
                <a:ea typeface="SimSun" panose="02010600030101010101" pitchFamily="2" charset="-122"/>
              </a:rPr>
              <a:t>n =</a:t>
            </a:r>
            <a:endParaRPr lang="en-US" altLang="zh-CN" sz="2000" dirty="0">
              <a:solidFill>
                <a:srgbClr val="FF0000"/>
              </a:solidFill>
              <a:latin typeface="Comic Sans MS" panose="030F0702030302020204" pitchFamily="66" charset="0"/>
              <a:ea typeface="SimSun" panose="02010600030101010101" pitchFamily="2" charset="-122"/>
            </a:endParaRPr>
          </a:p>
          <a:p>
            <a:pPr algn="ctr">
              <a:spcBef>
                <a:spcPct val="0"/>
              </a:spcBef>
              <a:buClrTx/>
              <a:buSzTx/>
              <a:buNone/>
            </a:pPr>
            <a:r>
              <a:rPr lang="en-US" altLang="zh-CN" sz="2000" dirty="0" smtClean="0">
                <a:solidFill>
                  <a:srgbClr val="FF0000"/>
                </a:solidFill>
                <a:latin typeface="Comic Sans MS" panose="030F0702030302020204" pitchFamily="66" charset="0"/>
                <a:ea typeface="SimSun" panose="02010600030101010101" pitchFamily="2" charset="-122"/>
              </a:rPr>
              <a:t>(</a:t>
            </a:r>
            <a:r>
              <a:rPr lang="en-US" altLang="zh-CN" sz="2000" dirty="0" err="1" smtClean="0">
                <a:solidFill>
                  <a:srgbClr val="FF0000"/>
                </a:solidFill>
                <a:latin typeface="Comic Sans MS" panose="030F0702030302020204" pitchFamily="66" charset="0"/>
                <a:ea typeface="SimSun" panose="02010600030101010101" pitchFamily="2" charset="-122"/>
              </a:rPr>
              <a:t>m</a:t>
            </a:r>
            <a:r>
              <a:rPr lang="en-US" altLang="zh-CN" sz="2000" baseline="30000" dirty="0" err="1" smtClean="0">
                <a:solidFill>
                  <a:srgbClr val="FF0000"/>
                </a:solidFill>
                <a:latin typeface="Comic Sans MS" panose="030F0702030302020204" pitchFamily="66" charset="0"/>
                <a:ea typeface="SimSun" panose="02010600030101010101" pitchFamily="2" charset="-122"/>
              </a:rPr>
              <a:t>E</a:t>
            </a:r>
            <a:r>
              <a:rPr lang="en-US" altLang="zh-CN" sz="2000" baseline="30000" dirty="0" smtClean="0">
                <a:solidFill>
                  <a:srgbClr val="FF0000"/>
                </a:solidFill>
                <a:latin typeface="Comic Sans MS" panose="030F0702030302020204" pitchFamily="66" charset="0"/>
                <a:ea typeface="SimSun" panose="02010600030101010101" pitchFamily="2" charset="-122"/>
              </a:rPr>
              <a:t>)D</a:t>
            </a:r>
            <a:r>
              <a:rPr lang="en-US" altLang="zh-CN" sz="2000" dirty="0" smtClean="0">
                <a:solidFill>
                  <a:srgbClr val="FF0000"/>
                </a:solidFill>
                <a:latin typeface="Comic Sans MS" panose="030F0702030302020204" pitchFamily="66" charset="0"/>
                <a:ea typeface="SimSun" panose="02010600030101010101" pitchFamily="2" charset="-122"/>
              </a:rPr>
              <a:t> </a:t>
            </a:r>
            <a:r>
              <a:rPr lang="en-US" altLang="zh-CN" sz="2000" dirty="0">
                <a:solidFill>
                  <a:srgbClr val="FF0000"/>
                </a:solidFill>
                <a:latin typeface="Comic Sans MS" panose="030F0702030302020204" pitchFamily="66" charset="0"/>
                <a:ea typeface="SimSun" panose="02010600030101010101" pitchFamily="2" charset="-122"/>
              </a:rPr>
              <a:t>mod </a:t>
            </a:r>
            <a:r>
              <a:rPr lang="en-US" altLang="zh-CN" sz="2000" dirty="0" smtClean="0">
                <a:solidFill>
                  <a:srgbClr val="FF0000"/>
                </a:solidFill>
                <a:latin typeface="Comic Sans MS" panose="030F0702030302020204" pitchFamily="66" charset="0"/>
                <a:ea typeface="SimSun" panose="02010600030101010101" pitchFamily="2" charset="-122"/>
              </a:rPr>
              <a:t>n =</a:t>
            </a:r>
          </a:p>
          <a:p>
            <a:pPr algn="ctr">
              <a:spcBef>
                <a:spcPct val="0"/>
              </a:spcBef>
              <a:buClrTx/>
              <a:buSzTx/>
              <a:buNone/>
            </a:pPr>
            <a:r>
              <a:rPr lang="en-US" altLang="zh-CN" sz="2000" dirty="0" smtClean="0">
                <a:solidFill>
                  <a:srgbClr val="FF0000"/>
                </a:solidFill>
                <a:latin typeface="Comic Sans MS" panose="030F0702030302020204" pitchFamily="66" charset="0"/>
                <a:ea typeface="SimSun" panose="02010600030101010101" pitchFamily="2" charset="-122"/>
              </a:rPr>
              <a:t>m</a:t>
            </a:r>
            <a:r>
              <a:rPr lang="en-US" altLang="zh-CN" sz="2000" baseline="30000" dirty="0" smtClean="0">
                <a:solidFill>
                  <a:srgbClr val="FF0000"/>
                </a:solidFill>
                <a:latin typeface="Comic Sans MS" panose="030F0702030302020204" pitchFamily="66" charset="0"/>
                <a:ea typeface="SimSun" panose="02010600030101010101" pitchFamily="2" charset="-122"/>
              </a:rPr>
              <a:t>1</a:t>
            </a:r>
            <a:r>
              <a:rPr lang="en-US" altLang="zh-CN" sz="2000" dirty="0" smtClean="0">
                <a:solidFill>
                  <a:srgbClr val="FF0000"/>
                </a:solidFill>
                <a:latin typeface="Comic Sans MS" panose="030F0702030302020204" pitchFamily="66" charset="0"/>
                <a:ea typeface="SimSun" panose="02010600030101010101" pitchFamily="2" charset="-122"/>
              </a:rPr>
              <a:t> </a:t>
            </a:r>
            <a:r>
              <a:rPr lang="en-US" altLang="zh-CN" sz="2000" dirty="0">
                <a:solidFill>
                  <a:srgbClr val="FF0000"/>
                </a:solidFill>
                <a:latin typeface="Comic Sans MS" panose="030F0702030302020204" pitchFamily="66" charset="0"/>
                <a:ea typeface="SimSun" panose="02010600030101010101" pitchFamily="2" charset="-122"/>
              </a:rPr>
              <a:t>mod </a:t>
            </a:r>
            <a:r>
              <a:rPr lang="en-US" altLang="zh-CN" sz="2000" dirty="0" smtClean="0">
                <a:solidFill>
                  <a:srgbClr val="FF0000"/>
                </a:solidFill>
                <a:latin typeface="Comic Sans MS" panose="030F0702030302020204" pitchFamily="66" charset="0"/>
                <a:ea typeface="SimSun" panose="02010600030101010101" pitchFamily="2" charset="-122"/>
              </a:rPr>
              <a:t>n = m</a:t>
            </a:r>
            <a:endParaRPr lang="en-US" altLang="zh-CN" sz="2000" dirty="0">
              <a:solidFill>
                <a:srgbClr val="FF0000"/>
              </a:solidFill>
              <a:latin typeface="Comic Sans MS" panose="030F0702030302020204" pitchFamily="66" charset="0"/>
              <a:ea typeface="SimSun" panose="02010600030101010101" pitchFamily="2" charset="-122"/>
            </a:endParaRPr>
          </a:p>
          <a:p>
            <a:pPr algn="ctr">
              <a:spcBef>
                <a:spcPct val="0"/>
              </a:spcBef>
              <a:buClrTx/>
              <a:buSzTx/>
              <a:buNone/>
            </a:pPr>
            <a:endParaRPr lang="en-US" altLang="zh-CN" sz="2000" dirty="0">
              <a:solidFill>
                <a:srgbClr val="FF0000"/>
              </a:solidFill>
              <a:latin typeface="Comic Sans MS" panose="030F0702030302020204" pitchFamily="66" charset="0"/>
              <a:ea typeface="SimSun" panose="02010600030101010101" pitchFamily="2" charset="-122"/>
            </a:endParaRPr>
          </a:p>
          <a:p>
            <a:pPr algn="ctr">
              <a:spcBef>
                <a:spcPct val="0"/>
              </a:spcBef>
              <a:buClrTx/>
              <a:buSzTx/>
              <a:buFontTx/>
              <a:buNone/>
            </a:pPr>
            <a:r>
              <a:rPr lang="en-US" altLang="zh-CN" sz="2000" dirty="0" smtClean="0">
                <a:solidFill>
                  <a:srgbClr val="FF0000"/>
                </a:solidFill>
                <a:latin typeface="Comic Sans MS" panose="030F0702030302020204" pitchFamily="66" charset="0"/>
                <a:ea typeface="SimSun" panose="02010600030101010101" pitchFamily="2" charset="-122"/>
              </a:rPr>
              <a:t> </a:t>
            </a:r>
            <a:endParaRPr lang="en-US" altLang="zh-CN" sz="2400" dirty="0">
              <a:solidFill>
                <a:srgbClr val="FF0000"/>
              </a:solidFill>
              <a:latin typeface="Comic Sans MS" panose="030F0702030302020204" pitchFamily="66" charset="0"/>
              <a:ea typeface="SimSun" panose="02010600030101010101" pitchFamily="2" charset="-122"/>
            </a:endParaRPr>
          </a:p>
        </p:txBody>
      </p:sp>
      <p:sp>
        <p:nvSpPr>
          <p:cNvPr id="28701" name="Freeform 35"/>
          <p:cNvSpPr>
            <a:spLocks/>
          </p:cNvSpPr>
          <p:nvPr/>
        </p:nvSpPr>
        <p:spPr bwMode="auto">
          <a:xfrm>
            <a:off x="3001963" y="1874838"/>
            <a:ext cx="2393950" cy="1754187"/>
          </a:xfrm>
          <a:custGeom>
            <a:avLst/>
            <a:gdLst>
              <a:gd name="T0" fmla="*/ 2147483646 w 1508"/>
              <a:gd name="T1" fmla="*/ 0 h 1105"/>
              <a:gd name="T2" fmla="*/ 0 w 1508"/>
              <a:gd name="T3" fmla="*/ 0 h 1105"/>
              <a:gd name="T4" fmla="*/ 2147483646 w 1508"/>
              <a:gd name="T5" fmla="*/ 2147483646 h 1105"/>
              <a:gd name="T6" fmla="*/ 0 60000 65536"/>
              <a:gd name="T7" fmla="*/ 0 60000 65536"/>
              <a:gd name="T8" fmla="*/ 0 60000 65536"/>
              <a:gd name="T9" fmla="*/ 0 w 1508"/>
              <a:gd name="T10" fmla="*/ 0 h 1105"/>
              <a:gd name="T11" fmla="*/ 1508 w 1508"/>
              <a:gd name="T12" fmla="*/ 1105 h 1105"/>
            </a:gdLst>
            <a:ahLst/>
            <a:cxnLst>
              <a:cxn ang="T6">
                <a:pos x="T0" y="T1"/>
              </a:cxn>
              <a:cxn ang="T7">
                <a:pos x="T2" y="T3"/>
              </a:cxn>
              <a:cxn ang="T8">
                <a:pos x="T4" y="T5"/>
              </a:cxn>
            </a:cxnLst>
            <a:rect l="T9" t="T10" r="T11" b="T12"/>
            <a:pathLst>
              <a:path w="1508" h="1105">
                <a:moveTo>
                  <a:pt x="1508" y="0"/>
                </a:moveTo>
                <a:lnTo>
                  <a:pt x="0" y="0"/>
                </a:lnTo>
                <a:lnTo>
                  <a:pt x="5" y="1105"/>
                </a:lnTo>
              </a:path>
            </a:pathLst>
          </a:custGeom>
          <a:noFill/>
          <a:ln w="19050"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2" name="Freeform 36"/>
          <p:cNvSpPr>
            <a:spLocks/>
          </p:cNvSpPr>
          <p:nvPr/>
        </p:nvSpPr>
        <p:spPr bwMode="auto">
          <a:xfrm>
            <a:off x="5446713" y="2547938"/>
            <a:ext cx="330200" cy="1074737"/>
          </a:xfrm>
          <a:custGeom>
            <a:avLst/>
            <a:gdLst>
              <a:gd name="T0" fmla="*/ 2147483646 w 184"/>
              <a:gd name="T1" fmla="*/ 0 h 1113"/>
              <a:gd name="T2" fmla="*/ 0 w 184"/>
              <a:gd name="T3" fmla="*/ 2147483646 h 1113"/>
              <a:gd name="T4" fmla="*/ 2147483646 w 184"/>
              <a:gd name="T5" fmla="*/ 2147483646 h 1113"/>
              <a:gd name="T6" fmla="*/ 0 60000 65536"/>
              <a:gd name="T7" fmla="*/ 0 60000 65536"/>
              <a:gd name="T8" fmla="*/ 0 60000 65536"/>
              <a:gd name="T9" fmla="*/ 0 w 184"/>
              <a:gd name="T10" fmla="*/ 0 h 1113"/>
              <a:gd name="T11" fmla="*/ 184 w 184"/>
              <a:gd name="T12" fmla="*/ 1113 h 1113"/>
            </a:gdLst>
            <a:ahLst/>
            <a:cxnLst>
              <a:cxn ang="T6">
                <a:pos x="T0" y="T1"/>
              </a:cxn>
              <a:cxn ang="T7">
                <a:pos x="T2" y="T3"/>
              </a:cxn>
              <a:cxn ang="T8">
                <a:pos x="T4" y="T5"/>
              </a:cxn>
            </a:cxnLst>
            <a:rect l="T9" t="T10" r="T11" b="T12"/>
            <a:pathLst>
              <a:path w="184" h="1113">
                <a:moveTo>
                  <a:pt x="184" y="0"/>
                </a:moveTo>
                <a:lnTo>
                  <a:pt x="0" y="8"/>
                </a:lnTo>
                <a:lnTo>
                  <a:pt x="5" y="1113"/>
                </a:lnTo>
              </a:path>
            </a:pathLst>
          </a:custGeom>
          <a:noFill/>
          <a:ln w="19050"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ooter Placeholder 5"/>
          <p:cNvSpPr>
            <a:spLocks noGrp="1"/>
          </p:cNvSpPr>
          <p:nvPr>
            <p:ph type="ftr" sz="quarter" idx="11"/>
          </p:nvPr>
        </p:nvSpPr>
        <p:spPr>
          <a:xfrm>
            <a:off x="2773703" y="6130625"/>
            <a:ext cx="609600" cy="457200"/>
          </a:xfrm>
        </p:spPr>
        <p:txBody>
          <a:bodyPr/>
          <a:lstStyle/>
          <a:p>
            <a:pPr>
              <a:defRPr/>
            </a:pPr>
            <a:r>
              <a:rPr lang="en-US" altLang="zh-CN" dirty="0" smtClean="0"/>
              <a:t>Network Security: not for exam</a:t>
            </a:r>
            <a:endParaRPr lang="en-US" altLang="zh-CN" dirty="0">
              <a:latin typeface="Times New Roman" pitchFamily="18" charset="0"/>
            </a:endParaRPr>
          </a:p>
        </p:txBody>
      </p:sp>
    </p:spTree>
    <p:extLst>
      <p:ext uri="{BB962C8B-B14F-4D97-AF65-F5344CB8AC3E}">
        <p14:creationId xmlns:p14="http://schemas.microsoft.com/office/powerpoint/2010/main" val="2290269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en-US" dirty="0" smtClean="0"/>
              <a:t>RSA Small Example</a:t>
            </a:r>
            <a:endParaRPr lang="en-US"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24</a:t>
            </a:fld>
            <a:endParaRPr lang="en-US" sz="1000" b="1">
              <a:solidFill>
                <a:schemeClr val="tx1"/>
              </a:solidFill>
              <a:latin typeface="+mn-lt"/>
            </a:endParaRPr>
          </a:p>
        </p:txBody>
      </p:sp>
      <p:sp>
        <p:nvSpPr>
          <p:cNvPr id="9" name="Footer Placeholder 4"/>
          <p:cNvSpPr>
            <a:spLocks noGrp="1"/>
          </p:cNvSpPr>
          <p:nvPr>
            <p:ph type="ftr" sz="quarter" idx="3"/>
          </p:nvPr>
        </p:nvSpPr>
        <p:spPr>
          <a:xfrm>
            <a:off x="451449" y="6019800"/>
            <a:ext cx="5362755" cy="553528"/>
          </a:xfrm>
        </p:spPr>
        <p:txBody>
          <a:bodyPr/>
          <a:lstStyle/>
          <a:p>
            <a:r>
              <a:rPr lang="en-US" b="0" dirty="0" smtClean="0">
                <a:solidFill>
                  <a:srgbClr val="0000FF"/>
                </a:solidFill>
                <a:latin typeface="+mj-lt"/>
              </a:rPr>
              <a:t>CS 118: </a:t>
            </a:r>
            <a:r>
              <a:rPr lang="en-US" b="0" dirty="0" smtClean="0">
                <a:latin typeface="+mj-lt"/>
              </a:rPr>
              <a:t>Security, not </a:t>
            </a:r>
            <a:r>
              <a:rPr lang="en-US" b="0" dirty="0">
                <a:latin typeface="+mj-lt"/>
              </a:rPr>
              <a:t>for exam, https://brilliant.org/wiki/rsa-encryption/</a:t>
            </a:r>
            <a:endParaRPr lang="en-US" b="0" dirty="0">
              <a:latin typeface="+mj-lt"/>
            </a:endParaRPr>
          </a:p>
        </p:txBody>
      </p:sp>
      <p:sp>
        <p:nvSpPr>
          <p:cNvPr id="2" name="Content Placeholder 1"/>
          <p:cNvSpPr>
            <a:spLocks noGrp="1"/>
          </p:cNvSpPr>
          <p:nvPr>
            <p:ph idx="1"/>
          </p:nvPr>
        </p:nvSpPr>
        <p:spPr/>
        <p:txBody>
          <a:bodyPr/>
          <a:lstStyle/>
          <a:p>
            <a:r>
              <a:rPr lang="en-US" dirty="0" smtClean="0"/>
              <a:t>Suppose Bob selects </a:t>
            </a:r>
            <a:r>
              <a:rPr lang="en-US" dirty="0"/>
              <a:t>the primes </a:t>
            </a:r>
            <a:r>
              <a:rPr lang="en-US" dirty="0" smtClean="0"/>
              <a:t> p=11 </a:t>
            </a:r>
            <a:r>
              <a:rPr lang="en-US" dirty="0"/>
              <a:t>and q = 17 q=17, along with  e = </a:t>
            </a:r>
            <a:r>
              <a:rPr lang="en-US" dirty="0" smtClean="0"/>
              <a:t>3</a:t>
            </a:r>
            <a:endParaRPr lang="en-US" dirty="0"/>
          </a:p>
          <a:p>
            <a:r>
              <a:rPr lang="en-US" dirty="0" smtClean="0"/>
              <a:t>Bob </a:t>
            </a:r>
            <a:r>
              <a:rPr lang="en-US" dirty="0"/>
              <a:t>calculates n = </a:t>
            </a:r>
            <a:r>
              <a:rPr lang="en-US" dirty="0" err="1"/>
              <a:t>p.q</a:t>
            </a:r>
            <a:r>
              <a:rPr lang="en-US" dirty="0"/>
              <a:t> = 11.17 = 187 </a:t>
            </a:r>
            <a:r>
              <a:rPr lang="en-US" dirty="0" smtClean="0"/>
              <a:t>and ϕ(n</a:t>
            </a:r>
            <a:r>
              <a:rPr lang="en-US" dirty="0"/>
              <a:t>)=(p−1)(q−1)=10⋅16=160. </a:t>
            </a:r>
            <a:r>
              <a:rPr lang="en-US" dirty="0" smtClean="0"/>
              <a:t> Bob calculates </a:t>
            </a:r>
            <a:r>
              <a:rPr lang="en-US" dirty="0"/>
              <a:t>d=107, since </a:t>
            </a:r>
            <a:r>
              <a:rPr lang="en-US" dirty="0" smtClean="0"/>
              <a:t> </a:t>
            </a:r>
            <a:r>
              <a:rPr lang="en-US" dirty="0"/>
              <a:t>d </a:t>
            </a:r>
            <a:r>
              <a:rPr lang="en-US" dirty="0" smtClean="0"/>
              <a:t>.e  </a:t>
            </a:r>
            <a:r>
              <a:rPr lang="en-US" dirty="0"/>
              <a:t>= </a:t>
            </a:r>
            <a:r>
              <a:rPr lang="en-US" dirty="0" smtClean="0"/>
              <a:t>321 and 321</a:t>
            </a:r>
            <a:r>
              <a:rPr lang="en-US" dirty="0"/>
              <a:t>≡</a:t>
            </a:r>
            <a:r>
              <a:rPr lang="en-US" dirty="0" smtClean="0"/>
              <a:t>1(mod ϕ(n)). </a:t>
            </a:r>
          </a:p>
          <a:p>
            <a:r>
              <a:rPr lang="en-US" dirty="0" smtClean="0"/>
              <a:t>Bob distributes public </a:t>
            </a:r>
            <a:r>
              <a:rPr lang="en-US" dirty="0"/>
              <a:t>key:  n=187 and e = </a:t>
            </a:r>
            <a:r>
              <a:rPr lang="en-US" dirty="0" smtClean="0"/>
              <a:t>3</a:t>
            </a:r>
            <a:endParaRPr lang="en-US" dirty="0"/>
          </a:p>
          <a:p>
            <a:r>
              <a:rPr lang="en-US" dirty="0"/>
              <a:t>Now suppose </a:t>
            </a:r>
            <a:r>
              <a:rPr lang="en-US" dirty="0" smtClean="0"/>
              <a:t>Alice wants </a:t>
            </a:r>
            <a:r>
              <a:rPr lang="en-US" dirty="0"/>
              <a:t>to send the message "</a:t>
            </a:r>
            <a:r>
              <a:rPr lang="en-US" dirty="0" smtClean="0"/>
              <a:t>HELLO“ character by character. “H” = 72 in ASCII. Alice calculates </a:t>
            </a:r>
            <a:r>
              <a:rPr lang="en-US" dirty="0"/>
              <a:t>m  =</a:t>
            </a:r>
            <a:r>
              <a:rPr lang="en-US" dirty="0" smtClean="0"/>
              <a:t>72</a:t>
            </a:r>
            <a:r>
              <a:rPr lang="en-US" baseline="30000" dirty="0" smtClean="0"/>
              <a:t>3</a:t>
            </a:r>
            <a:r>
              <a:rPr lang="en-US" dirty="0" smtClean="0"/>
              <a:t> </a:t>
            </a:r>
            <a:r>
              <a:rPr lang="en-US" dirty="0"/>
              <a:t>≡183 (mod187</a:t>
            </a:r>
            <a:r>
              <a:rPr lang="en-US" dirty="0" smtClean="0"/>
              <a:t>)</a:t>
            </a:r>
            <a:endParaRPr lang="en-US" dirty="0"/>
          </a:p>
          <a:p>
            <a:r>
              <a:rPr lang="en-US" dirty="0" smtClean="0"/>
              <a:t>Bob calculates 183</a:t>
            </a:r>
            <a:r>
              <a:rPr lang="en-US" baseline="30000" dirty="0" smtClean="0"/>
              <a:t>107</a:t>
            </a:r>
            <a:r>
              <a:rPr lang="en-US" dirty="0" smtClean="0"/>
              <a:t> </a:t>
            </a:r>
            <a:r>
              <a:rPr lang="en-US" dirty="0"/>
              <a:t>mod 187 = </a:t>
            </a:r>
            <a:r>
              <a:rPr lang="en-US" dirty="0" smtClean="0"/>
              <a:t>72 back to “H”!</a:t>
            </a:r>
            <a:endParaRPr lang="en-US" dirty="0"/>
          </a:p>
          <a:p>
            <a:endParaRPr lang="en-US" dirty="0" smtClean="0"/>
          </a:p>
        </p:txBody>
      </p:sp>
    </p:spTree>
    <p:extLst>
      <p:ext uri="{BB962C8B-B14F-4D97-AF65-F5344CB8AC3E}">
        <p14:creationId xmlns:p14="http://schemas.microsoft.com/office/powerpoint/2010/main" val="1772174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1"/>
          </p:nvPr>
        </p:nvSpPr>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
        <p:nvSpPr>
          <p:cNvPr id="30723"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C89023C7-0AFE-4DEA-871B-06DA1430A96F}" type="slidenum">
              <a:rPr lang="en-US" altLang="zh-CN" sz="1400" smtClean="0">
                <a:latin typeface="Comic Sans MS" panose="030F0702030302020204" pitchFamily="66" charset="0"/>
              </a:rPr>
              <a:pPr>
                <a:spcBef>
                  <a:spcPct val="0"/>
                </a:spcBef>
                <a:buClrTx/>
                <a:buSzTx/>
                <a:buFontTx/>
                <a:buNone/>
              </a:pPr>
              <a:t>25</a:t>
            </a:fld>
            <a:endParaRPr lang="en-US" altLang="zh-CN" sz="1400" smtClean="0">
              <a:latin typeface="Comic Sans MS" panose="030F0702030302020204" pitchFamily="66" charset="0"/>
            </a:endParaRPr>
          </a:p>
        </p:txBody>
      </p:sp>
      <p:sp>
        <p:nvSpPr>
          <p:cNvPr id="76804" name="Rectangle 2"/>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Another important property</a:t>
            </a:r>
            <a:endParaRPr lang="en-US" altLang="zh-CN" dirty="0" smtClean="0">
              <a:effectLst>
                <a:outerShdw blurRad="38100" dist="38100" dir="2700000" algn="tl">
                  <a:srgbClr val="C0C0C0"/>
                </a:outerShdw>
              </a:effectLst>
              <a:ea typeface="SimSun" panose="02010600030101010101" pitchFamily="2" charset="-122"/>
            </a:endParaRPr>
          </a:p>
        </p:txBody>
      </p:sp>
      <p:sp>
        <p:nvSpPr>
          <p:cNvPr id="30725" name="Text Box 3"/>
          <p:cNvSpPr txBox="1">
            <a:spLocks noChangeArrowheads="1"/>
          </p:cNvSpPr>
          <p:nvPr/>
        </p:nvSpPr>
        <p:spPr bwMode="auto">
          <a:xfrm>
            <a:off x="1534042" y="1422400"/>
            <a:ext cx="59346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dirty="0" smtClean="0">
                <a:latin typeface="Comic Sans MS" panose="030F0702030302020204" pitchFamily="66" charset="0"/>
                <a:ea typeface="SimSun" panose="02010600030101010101" pitchFamily="2" charset="-122"/>
              </a:rPr>
              <a:t>This property is </a:t>
            </a:r>
            <a:r>
              <a:rPr lang="en-US" altLang="zh-CN" sz="2800" i="1" dirty="0" smtClean="0">
                <a:solidFill>
                  <a:srgbClr val="0070C0"/>
                </a:solidFill>
                <a:latin typeface="Comic Sans MS" panose="030F0702030302020204" pitchFamily="66" charset="0"/>
                <a:ea typeface="SimSun" panose="02010600030101010101" pitchFamily="2" charset="-122"/>
              </a:rPr>
              <a:t>very</a:t>
            </a:r>
            <a:r>
              <a:rPr lang="en-US" altLang="zh-CN" sz="2800" dirty="0" smtClean="0">
                <a:latin typeface="Comic Sans MS" panose="030F0702030302020204" pitchFamily="66" charset="0"/>
                <a:ea typeface="SimSun" panose="02010600030101010101" pitchFamily="2" charset="-122"/>
              </a:rPr>
              <a:t> </a:t>
            </a:r>
            <a:r>
              <a:rPr lang="en-US" altLang="zh-CN" sz="2800" dirty="0">
                <a:latin typeface="Comic Sans MS" panose="030F0702030302020204" pitchFamily="66" charset="0"/>
                <a:ea typeface="SimSun" panose="02010600030101010101" pitchFamily="2" charset="-122"/>
              </a:rPr>
              <a:t>useful </a:t>
            </a:r>
            <a:r>
              <a:rPr lang="en-US" altLang="zh-CN" sz="2800" dirty="0" smtClean="0">
                <a:latin typeface="Comic Sans MS" panose="030F0702030302020204" pitchFamily="66" charset="0"/>
                <a:ea typeface="SimSun" panose="02010600030101010101" pitchFamily="2" charset="-122"/>
              </a:rPr>
              <a:t>for </a:t>
            </a:r>
          </a:p>
          <a:p>
            <a:pPr algn="ctr">
              <a:spcBef>
                <a:spcPct val="0"/>
              </a:spcBef>
              <a:buClrTx/>
              <a:buSzTx/>
              <a:buFontTx/>
              <a:buNone/>
            </a:pPr>
            <a:r>
              <a:rPr lang="en-US" altLang="zh-CN" sz="2800" dirty="0" smtClean="0">
                <a:latin typeface="Comic Sans MS" panose="030F0702030302020204" pitchFamily="66" charset="0"/>
                <a:ea typeface="SimSun" panose="02010600030101010101" pitchFamily="2" charset="-122"/>
              </a:rPr>
              <a:t>authentication:</a:t>
            </a:r>
            <a:endParaRPr lang="en-US" altLang="zh-CN" sz="2400" dirty="0">
              <a:latin typeface="Times New Roman" panose="02020603050405020304" pitchFamily="18" charset="0"/>
              <a:ea typeface="SimSun" panose="02010600030101010101" pitchFamily="2" charset="-122"/>
            </a:endParaRPr>
          </a:p>
        </p:txBody>
      </p:sp>
      <p:grpSp>
        <p:nvGrpSpPr>
          <p:cNvPr id="30726" name="Group 4"/>
          <p:cNvGrpSpPr>
            <a:grpSpLocks/>
          </p:cNvGrpSpPr>
          <p:nvPr/>
        </p:nvGrpSpPr>
        <p:grpSpPr bwMode="auto">
          <a:xfrm>
            <a:off x="1636713" y="2257425"/>
            <a:ext cx="5259387" cy="942975"/>
            <a:chOff x="501" y="1586"/>
            <a:chExt cx="3313" cy="594"/>
          </a:xfrm>
        </p:grpSpPr>
        <p:grpSp>
          <p:nvGrpSpPr>
            <p:cNvPr id="30732" name="Group 5"/>
            <p:cNvGrpSpPr>
              <a:grpSpLocks/>
            </p:cNvGrpSpPr>
            <p:nvPr/>
          </p:nvGrpSpPr>
          <p:grpSpPr bwMode="auto">
            <a:xfrm>
              <a:off x="501" y="1586"/>
              <a:ext cx="1807" cy="594"/>
              <a:chOff x="1328" y="1706"/>
              <a:chExt cx="1807" cy="594"/>
            </a:xfrm>
          </p:grpSpPr>
          <p:grpSp>
            <p:nvGrpSpPr>
              <p:cNvPr id="30739" name="Group 6"/>
              <p:cNvGrpSpPr>
                <a:grpSpLocks/>
              </p:cNvGrpSpPr>
              <p:nvPr/>
            </p:nvGrpSpPr>
            <p:grpSpPr bwMode="auto">
              <a:xfrm>
                <a:off x="1328" y="1811"/>
                <a:ext cx="1807" cy="489"/>
                <a:chOff x="1699" y="1433"/>
                <a:chExt cx="1807" cy="489"/>
              </a:xfrm>
            </p:grpSpPr>
            <p:sp>
              <p:nvSpPr>
                <p:cNvPr id="30742" name="Text Box 7"/>
                <p:cNvSpPr txBox="1">
                  <a:spLocks noChangeArrowheads="1"/>
                </p:cNvSpPr>
                <p:nvPr/>
              </p:nvSpPr>
              <p:spPr bwMode="auto">
                <a:xfrm>
                  <a:off x="1699" y="1433"/>
                  <a:ext cx="180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a:solidFill>
                        <a:srgbClr val="FF0000"/>
                      </a:solidFill>
                      <a:latin typeface="Comic Sans MS" panose="030F0702030302020204" pitchFamily="66" charset="0"/>
                      <a:ea typeface="SimSun" panose="02010600030101010101" pitchFamily="2" charset="-122"/>
                    </a:rPr>
                    <a:t>K  </a:t>
                  </a:r>
                  <a:r>
                    <a:rPr lang="en-US" altLang="zh-CN">
                      <a:solidFill>
                        <a:srgbClr val="FF0000"/>
                      </a:solidFill>
                      <a:latin typeface="Comic Sans MS" panose="030F0702030302020204" pitchFamily="66" charset="0"/>
                      <a:ea typeface="SimSun" panose="02010600030101010101" pitchFamily="2" charset="-122"/>
                    </a:rPr>
                    <a:t>(</a:t>
                  </a:r>
                  <a:r>
                    <a:rPr lang="en-US" altLang="zh-CN" sz="2800">
                      <a:solidFill>
                        <a:srgbClr val="FF0000"/>
                      </a:solidFill>
                      <a:latin typeface="Comic Sans MS" panose="030F0702030302020204" pitchFamily="66" charset="0"/>
                      <a:ea typeface="SimSun" panose="02010600030101010101" pitchFamily="2" charset="-122"/>
                    </a:rPr>
                    <a:t>K  (m)</a:t>
                  </a:r>
                  <a:r>
                    <a:rPr lang="en-US" altLang="zh-CN">
                      <a:solidFill>
                        <a:srgbClr val="FF0000"/>
                      </a:solidFill>
                      <a:latin typeface="Comic Sans MS" panose="030F0702030302020204" pitchFamily="66" charset="0"/>
                      <a:ea typeface="SimSun" panose="02010600030101010101" pitchFamily="2" charset="-122"/>
                    </a:rPr>
                    <a:t>)</a:t>
                  </a:r>
                  <a:r>
                    <a:rPr lang="en-US" altLang="zh-CN" sz="2800">
                      <a:solidFill>
                        <a:srgbClr val="FF0000"/>
                      </a:solidFill>
                      <a:latin typeface="Comic Sans MS" panose="030F0702030302020204" pitchFamily="66" charset="0"/>
                      <a:ea typeface="SimSun" panose="02010600030101010101" pitchFamily="2" charset="-122"/>
                    </a:rPr>
                    <a:t>  =  m</a:t>
                  </a:r>
                  <a:r>
                    <a:rPr lang="en-US" altLang="zh-CN" sz="2800">
                      <a:latin typeface="Comic Sans MS" panose="030F0702030302020204" pitchFamily="66" charset="0"/>
                      <a:ea typeface="SimSun" panose="02010600030101010101" pitchFamily="2" charset="-122"/>
                    </a:rPr>
                    <a:t> </a:t>
                  </a:r>
                </a:p>
              </p:txBody>
            </p:sp>
            <p:sp>
              <p:nvSpPr>
                <p:cNvPr id="30743" name="Text Box 8"/>
                <p:cNvSpPr txBox="1">
                  <a:spLocks noChangeArrowheads="1"/>
                </p:cNvSpPr>
                <p:nvPr/>
              </p:nvSpPr>
              <p:spPr bwMode="auto">
                <a:xfrm>
                  <a:off x="2182" y="1634"/>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B</a:t>
                  </a:r>
                  <a:endParaRPr lang="en-US" altLang="zh-CN" sz="2800">
                    <a:latin typeface="Comic Sans MS" panose="030F0702030302020204" pitchFamily="66" charset="0"/>
                    <a:ea typeface="SimSun" panose="02010600030101010101" pitchFamily="2" charset="-122"/>
                  </a:endParaRPr>
                </a:p>
              </p:txBody>
            </p:sp>
            <p:sp>
              <p:nvSpPr>
                <p:cNvPr id="30744" name="Text Box 9"/>
                <p:cNvSpPr txBox="1">
                  <a:spLocks noChangeArrowheads="1"/>
                </p:cNvSpPr>
                <p:nvPr/>
              </p:nvSpPr>
              <p:spPr bwMode="auto">
                <a:xfrm>
                  <a:off x="1799" y="1620"/>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dirty="0">
                      <a:solidFill>
                        <a:srgbClr val="FF0000"/>
                      </a:solidFill>
                      <a:latin typeface="Comic Sans MS" panose="030F0702030302020204" pitchFamily="66" charset="0"/>
                      <a:ea typeface="SimSun" panose="02010600030101010101" pitchFamily="2" charset="-122"/>
                    </a:rPr>
                    <a:t>B</a:t>
                  </a:r>
                  <a:endParaRPr lang="en-US" altLang="zh-CN" sz="2800" dirty="0">
                    <a:latin typeface="Comic Sans MS" panose="030F0702030302020204" pitchFamily="66" charset="0"/>
                    <a:ea typeface="SimSun" panose="02010600030101010101" pitchFamily="2" charset="-122"/>
                  </a:endParaRPr>
                </a:p>
              </p:txBody>
            </p:sp>
          </p:grpSp>
          <p:sp>
            <p:nvSpPr>
              <p:cNvPr id="30740" name="Text Box 10"/>
              <p:cNvSpPr txBox="1">
                <a:spLocks noChangeArrowheads="1"/>
              </p:cNvSpPr>
              <p:nvPr/>
            </p:nvSpPr>
            <p:spPr bwMode="auto">
              <a:xfrm>
                <a:off x="1462" y="1706"/>
                <a:ext cx="1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dirty="0">
                    <a:solidFill>
                      <a:srgbClr val="FF0000"/>
                    </a:solidFill>
                    <a:latin typeface="Comic Sans MS" panose="030F0702030302020204" pitchFamily="66" charset="0"/>
                    <a:ea typeface="SimSun" panose="02010600030101010101" pitchFamily="2" charset="-122"/>
                  </a:rPr>
                  <a:t>-</a:t>
                </a:r>
                <a:endParaRPr lang="en-US" altLang="zh-CN" sz="2400" dirty="0">
                  <a:solidFill>
                    <a:srgbClr val="FF0000"/>
                  </a:solidFill>
                  <a:latin typeface="Times New Roman" panose="02020603050405020304" pitchFamily="18" charset="0"/>
                  <a:ea typeface="SimSun" panose="02010600030101010101" pitchFamily="2" charset="-122"/>
                </a:endParaRPr>
              </a:p>
            </p:txBody>
          </p:sp>
          <p:sp>
            <p:nvSpPr>
              <p:cNvPr id="30741" name="Text Box 11"/>
              <p:cNvSpPr txBox="1">
                <a:spLocks noChangeArrowheads="1"/>
              </p:cNvSpPr>
              <p:nvPr/>
            </p:nvSpPr>
            <p:spPr bwMode="auto">
              <a:xfrm>
                <a:off x="1853" y="1722"/>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endParaRPr lang="en-US" altLang="zh-CN" sz="2400">
                  <a:solidFill>
                    <a:srgbClr val="FF0000"/>
                  </a:solidFill>
                  <a:latin typeface="Times New Roman" panose="02020603050405020304" pitchFamily="18" charset="0"/>
                  <a:ea typeface="SimSun" panose="02010600030101010101" pitchFamily="2" charset="-122"/>
                </a:endParaRPr>
              </a:p>
            </p:txBody>
          </p:sp>
        </p:grpSp>
        <p:sp>
          <p:nvSpPr>
            <p:cNvPr id="30733" name="Text Box 12"/>
            <p:cNvSpPr txBox="1">
              <a:spLocks noChangeArrowheads="1"/>
            </p:cNvSpPr>
            <p:nvPr/>
          </p:nvSpPr>
          <p:spPr bwMode="auto">
            <a:xfrm>
              <a:off x="2496" y="1704"/>
              <a:ext cx="13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a:solidFill>
                    <a:srgbClr val="FF0000"/>
                  </a:solidFill>
                  <a:latin typeface="Comic Sans MS" panose="030F0702030302020204" pitchFamily="66" charset="0"/>
                  <a:ea typeface="SimSun" panose="02010600030101010101" pitchFamily="2" charset="-122"/>
                </a:rPr>
                <a:t>K  </a:t>
              </a:r>
              <a:r>
                <a:rPr lang="en-US" altLang="zh-CN">
                  <a:solidFill>
                    <a:srgbClr val="FF0000"/>
                  </a:solidFill>
                  <a:latin typeface="Comic Sans MS" panose="030F0702030302020204" pitchFamily="66" charset="0"/>
                  <a:ea typeface="SimSun" panose="02010600030101010101" pitchFamily="2" charset="-122"/>
                </a:rPr>
                <a:t>(</a:t>
              </a:r>
              <a:r>
                <a:rPr lang="en-US" altLang="zh-CN" sz="2800">
                  <a:solidFill>
                    <a:srgbClr val="FF0000"/>
                  </a:solidFill>
                  <a:latin typeface="Comic Sans MS" panose="030F0702030302020204" pitchFamily="66" charset="0"/>
                  <a:ea typeface="SimSun" panose="02010600030101010101" pitchFamily="2" charset="-122"/>
                </a:rPr>
                <a:t>K  (m)</a:t>
              </a:r>
              <a:r>
                <a:rPr lang="en-US" altLang="zh-CN">
                  <a:solidFill>
                    <a:srgbClr val="FF0000"/>
                  </a:solidFill>
                  <a:latin typeface="Comic Sans MS" panose="030F0702030302020204" pitchFamily="66" charset="0"/>
                  <a:ea typeface="SimSun" panose="02010600030101010101" pitchFamily="2" charset="-122"/>
                </a:rPr>
                <a:t>)</a:t>
              </a:r>
              <a:r>
                <a:rPr lang="en-US" altLang="zh-CN" sz="2800">
                  <a:solidFill>
                    <a:srgbClr val="FF0000"/>
                  </a:solidFill>
                  <a:latin typeface="Comic Sans MS" panose="030F0702030302020204" pitchFamily="66" charset="0"/>
                  <a:ea typeface="SimSun" panose="02010600030101010101" pitchFamily="2" charset="-122"/>
                </a:rPr>
                <a:t>  </a:t>
              </a:r>
              <a:endParaRPr lang="en-US" altLang="zh-CN" sz="2800">
                <a:latin typeface="Comic Sans MS" panose="030F0702030302020204" pitchFamily="66" charset="0"/>
                <a:ea typeface="SimSun" panose="02010600030101010101" pitchFamily="2" charset="-122"/>
              </a:endParaRPr>
            </a:p>
          </p:txBody>
        </p:sp>
        <p:sp>
          <p:nvSpPr>
            <p:cNvPr id="30734" name="Text Box 13"/>
            <p:cNvSpPr txBox="1">
              <a:spLocks noChangeArrowheads="1"/>
            </p:cNvSpPr>
            <p:nvPr/>
          </p:nvSpPr>
          <p:spPr bwMode="auto">
            <a:xfrm>
              <a:off x="3018" y="1887"/>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B</a:t>
              </a:r>
              <a:endParaRPr lang="en-US" altLang="zh-CN" sz="2800">
                <a:latin typeface="Comic Sans MS" panose="030F0702030302020204" pitchFamily="66" charset="0"/>
                <a:ea typeface="SimSun" panose="02010600030101010101" pitchFamily="2" charset="-122"/>
              </a:endParaRPr>
            </a:p>
          </p:txBody>
        </p:sp>
        <p:sp>
          <p:nvSpPr>
            <p:cNvPr id="30735" name="Text Box 14"/>
            <p:cNvSpPr txBox="1">
              <a:spLocks noChangeArrowheads="1"/>
            </p:cNvSpPr>
            <p:nvPr/>
          </p:nvSpPr>
          <p:spPr bwMode="auto">
            <a:xfrm>
              <a:off x="2643" y="1891"/>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dirty="0">
                  <a:solidFill>
                    <a:srgbClr val="FF0000"/>
                  </a:solidFill>
                  <a:latin typeface="Comic Sans MS" panose="030F0702030302020204" pitchFamily="66" charset="0"/>
                  <a:ea typeface="SimSun" panose="02010600030101010101" pitchFamily="2" charset="-122"/>
                </a:rPr>
                <a:t>B</a:t>
              </a:r>
              <a:endParaRPr lang="en-US" altLang="zh-CN" sz="2800" dirty="0">
                <a:latin typeface="Comic Sans MS" panose="030F0702030302020204" pitchFamily="66" charset="0"/>
                <a:ea typeface="SimSun" panose="02010600030101010101" pitchFamily="2" charset="-122"/>
              </a:endParaRPr>
            </a:p>
          </p:txBody>
        </p:sp>
        <p:sp>
          <p:nvSpPr>
            <p:cNvPr id="30736" name="Text Box 15"/>
            <p:cNvSpPr txBox="1">
              <a:spLocks noChangeArrowheads="1"/>
            </p:cNvSpPr>
            <p:nvPr/>
          </p:nvSpPr>
          <p:spPr bwMode="auto">
            <a:xfrm>
              <a:off x="2654" y="1636"/>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endParaRPr lang="en-US" altLang="zh-CN" sz="2400">
                <a:solidFill>
                  <a:srgbClr val="FF0000"/>
                </a:solidFill>
                <a:latin typeface="Times New Roman" panose="02020603050405020304" pitchFamily="18" charset="0"/>
                <a:ea typeface="SimSun" panose="02010600030101010101" pitchFamily="2" charset="-122"/>
              </a:endParaRPr>
            </a:p>
          </p:txBody>
        </p:sp>
        <p:sp>
          <p:nvSpPr>
            <p:cNvPr id="30737" name="Text Box 16"/>
            <p:cNvSpPr txBox="1">
              <a:spLocks noChangeArrowheads="1"/>
            </p:cNvSpPr>
            <p:nvPr/>
          </p:nvSpPr>
          <p:spPr bwMode="auto">
            <a:xfrm>
              <a:off x="3011" y="1606"/>
              <a:ext cx="1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endParaRPr lang="en-US" altLang="zh-CN" sz="2400">
                <a:solidFill>
                  <a:srgbClr val="FF0000"/>
                </a:solidFill>
                <a:latin typeface="Times New Roman" panose="02020603050405020304" pitchFamily="18" charset="0"/>
                <a:ea typeface="SimSun" panose="02010600030101010101" pitchFamily="2" charset="-122"/>
              </a:endParaRPr>
            </a:p>
          </p:txBody>
        </p:sp>
        <p:sp>
          <p:nvSpPr>
            <p:cNvPr id="30738" name="Text Box 17"/>
            <p:cNvSpPr txBox="1">
              <a:spLocks noChangeArrowheads="1"/>
            </p:cNvSpPr>
            <p:nvPr/>
          </p:nvSpPr>
          <p:spPr bwMode="auto">
            <a:xfrm>
              <a:off x="2261" y="1755"/>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p>
          </p:txBody>
        </p:sp>
      </p:grpSp>
      <p:sp>
        <p:nvSpPr>
          <p:cNvPr id="30727" name="Text Box 18"/>
          <p:cNvSpPr txBox="1">
            <a:spLocks noChangeArrowheads="1"/>
          </p:cNvSpPr>
          <p:nvPr/>
        </p:nvSpPr>
        <p:spPr bwMode="auto">
          <a:xfrm>
            <a:off x="1163638" y="3487738"/>
            <a:ext cx="29178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a:latin typeface="Comic Sans MS" panose="030F0702030302020204" pitchFamily="66" charset="0"/>
                <a:ea typeface="SimSun" panose="02010600030101010101" pitchFamily="2" charset="-122"/>
              </a:rPr>
              <a:t>use public key first, followed by private key </a:t>
            </a:r>
            <a:endParaRPr lang="en-US" altLang="zh-CN" sz="2400">
              <a:latin typeface="Times New Roman" panose="02020603050405020304" pitchFamily="18" charset="0"/>
              <a:ea typeface="SimSun" panose="02010600030101010101" pitchFamily="2" charset="-122"/>
            </a:endParaRPr>
          </a:p>
        </p:txBody>
      </p:sp>
      <p:sp>
        <p:nvSpPr>
          <p:cNvPr id="30728" name="Text Box 19"/>
          <p:cNvSpPr txBox="1">
            <a:spLocks noChangeArrowheads="1"/>
          </p:cNvSpPr>
          <p:nvPr/>
        </p:nvSpPr>
        <p:spPr bwMode="auto">
          <a:xfrm>
            <a:off x="4494213" y="3479800"/>
            <a:ext cx="29178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a:latin typeface="Comic Sans MS" panose="030F0702030302020204" pitchFamily="66" charset="0"/>
                <a:ea typeface="SimSun" panose="02010600030101010101" pitchFamily="2" charset="-122"/>
              </a:rPr>
              <a:t>use private key first, followed by public key </a:t>
            </a:r>
            <a:endParaRPr lang="en-US" altLang="zh-CN" sz="2400">
              <a:latin typeface="Times New Roman" panose="02020603050405020304" pitchFamily="18" charset="0"/>
              <a:ea typeface="SimSun" panose="02010600030101010101" pitchFamily="2" charset="-122"/>
            </a:endParaRPr>
          </a:p>
        </p:txBody>
      </p:sp>
      <p:sp>
        <p:nvSpPr>
          <p:cNvPr id="30729" name="AutoShape 20"/>
          <p:cNvSpPr>
            <a:spLocks/>
          </p:cNvSpPr>
          <p:nvPr/>
        </p:nvSpPr>
        <p:spPr bwMode="auto">
          <a:xfrm rot="5400000">
            <a:off x="2481263" y="2509838"/>
            <a:ext cx="138112" cy="1509712"/>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0730" name="AutoShape 21"/>
          <p:cNvSpPr>
            <a:spLocks/>
          </p:cNvSpPr>
          <p:nvPr/>
        </p:nvSpPr>
        <p:spPr bwMode="auto">
          <a:xfrm rot="5400000">
            <a:off x="5753100" y="2501900"/>
            <a:ext cx="138113" cy="1509713"/>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0731" name="Text Box 22"/>
          <p:cNvSpPr txBox="1">
            <a:spLocks noChangeArrowheads="1"/>
          </p:cNvSpPr>
          <p:nvPr/>
        </p:nvSpPr>
        <p:spPr bwMode="auto">
          <a:xfrm>
            <a:off x="2708275" y="5200650"/>
            <a:ext cx="3467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i="1">
                <a:solidFill>
                  <a:srgbClr val="0070C0"/>
                </a:solidFill>
                <a:latin typeface="Comic Sans MS" panose="030F0702030302020204" pitchFamily="66" charset="0"/>
                <a:ea typeface="SimSun" panose="02010600030101010101" pitchFamily="2" charset="-122"/>
              </a:rPr>
              <a:t>Result is the same!</a:t>
            </a:r>
            <a:r>
              <a:rPr lang="en-US" altLang="zh-CN" sz="2800">
                <a:solidFill>
                  <a:srgbClr val="0070C0"/>
                </a:solidFill>
                <a:latin typeface="Comic Sans MS" panose="030F0702030302020204" pitchFamily="66" charset="0"/>
                <a:ea typeface="SimSun" panose="02010600030101010101" pitchFamily="2" charset="-122"/>
              </a:rPr>
              <a:t> </a:t>
            </a:r>
            <a:endParaRPr lang="en-US" altLang="zh-CN" sz="2400">
              <a:solidFill>
                <a:srgbClr val="0070C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83013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5"/>
          <p:cNvSpPr>
            <a:spLocks noGrp="1"/>
          </p:cNvSpPr>
          <p:nvPr>
            <p:ph type="ftr" sz="quarter" idx="11"/>
          </p:nvPr>
        </p:nvSpPr>
        <p:spPr/>
        <p:txBody>
          <a:bodyPr/>
          <a:lstStyle/>
          <a:p>
            <a:pPr>
              <a:defRPr/>
            </a:pPr>
            <a:r>
              <a:rPr lang="en-US" altLang="zh-CN" dirty="0" smtClean="0"/>
              <a:t>Kurose and Ross: Network </a:t>
            </a:r>
            <a:r>
              <a:rPr lang="en-US" altLang="zh-CN" dirty="0"/>
              <a:t>Security</a:t>
            </a:r>
            <a:endParaRPr lang="en-US" altLang="zh-CN" dirty="0">
              <a:latin typeface="Times New Roman" pitchFamily="18" charset="0"/>
            </a:endParaRPr>
          </a:p>
        </p:txBody>
      </p:sp>
      <p:sp>
        <p:nvSpPr>
          <p:cNvPr id="32771"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419195CB-3DE1-462A-8C94-6E5E1E185D98}" type="slidenum">
              <a:rPr lang="en-US" altLang="zh-CN" sz="1400" smtClean="0">
                <a:latin typeface="Comic Sans MS" panose="030F0702030302020204" pitchFamily="66" charset="0"/>
              </a:rPr>
              <a:pPr>
                <a:spcBef>
                  <a:spcPct val="0"/>
                </a:spcBef>
                <a:buClrTx/>
                <a:buSzTx/>
                <a:buFontTx/>
                <a:buNone/>
              </a:pPr>
              <a:t>26</a:t>
            </a:fld>
            <a:endParaRPr lang="en-US" altLang="zh-CN" sz="1400" smtClean="0">
              <a:latin typeface="Comic Sans MS" panose="030F0702030302020204" pitchFamily="66" charset="0"/>
            </a:endParaRPr>
          </a:p>
        </p:txBody>
      </p:sp>
      <p:sp>
        <p:nvSpPr>
          <p:cNvPr id="32772" name="Rectangle 27"/>
          <p:cNvSpPr>
            <a:spLocks noChangeArrowheads="1"/>
          </p:cNvSpPr>
          <p:nvPr/>
        </p:nvSpPr>
        <p:spPr bwMode="auto">
          <a:xfrm>
            <a:off x="6311900" y="3543300"/>
            <a:ext cx="2311400" cy="1549400"/>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2773" name="Rectangle 12"/>
          <p:cNvSpPr>
            <a:spLocks noChangeArrowheads="1"/>
          </p:cNvSpPr>
          <p:nvPr/>
        </p:nvSpPr>
        <p:spPr bwMode="auto">
          <a:xfrm>
            <a:off x="952500" y="3467100"/>
            <a:ext cx="2311400" cy="1549400"/>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80902" name="Rectangle 2"/>
          <p:cNvSpPr>
            <a:spLocks noGrp="1" noChangeArrowheads="1"/>
          </p:cNvSpPr>
          <p:nvPr>
            <p:ph type="title"/>
          </p:nvPr>
        </p:nvSpPr>
        <p:spPr>
          <a:xfrm>
            <a:off x="1435100" y="274638"/>
            <a:ext cx="7499350" cy="1143000"/>
          </a:xfrm>
        </p:spPr>
        <p:txBody>
          <a:bodyPr vert="horz" wrap="square" lIns="91440" tIns="45720" rIns="91440" bIns="45720" numCol="1" anchorCtr="0" compatLnSpc="1">
            <a:prstTxWarp prst="textNoShape">
              <a:avLst/>
            </a:prstTxWarp>
          </a:bodyPr>
          <a:lstStyle/>
          <a:p>
            <a:pPr>
              <a:defRPr/>
            </a:pPr>
            <a:r>
              <a:rPr lang="en-US" altLang="zh-CN" sz="3600" smtClean="0">
                <a:effectLst>
                  <a:outerShdw blurRad="38100" dist="38100" dir="2700000" algn="tl">
                    <a:srgbClr val="C0C0C0"/>
                  </a:outerShdw>
                </a:effectLst>
                <a:ea typeface="SimSun" panose="02010600030101010101" pitchFamily="2" charset="-122"/>
              </a:rPr>
              <a:t>Digital Signatures</a:t>
            </a:r>
            <a:r>
              <a:rPr lang="en-US" altLang="zh-CN" sz="2800" smtClean="0">
                <a:effectLst>
                  <a:outerShdw blurRad="38100" dist="38100" dir="2700000" algn="tl">
                    <a:srgbClr val="C0C0C0"/>
                  </a:outerShdw>
                </a:effectLst>
                <a:ea typeface="SimSun" panose="02010600030101010101" pitchFamily="2" charset="-122"/>
              </a:rPr>
              <a:t> </a:t>
            </a:r>
            <a:endParaRPr lang="en-US" altLang="zh-CN" smtClean="0">
              <a:effectLst>
                <a:outerShdw blurRad="38100" dist="38100" dir="2700000" algn="tl">
                  <a:srgbClr val="C0C0C0"/>
                </a:outerShdw>
              </a:effectLst>
              <a:ea typeface="SimSun" panose="02010600030101010101" pitchFamily="2" charset="-122"/>
            </a:endParaRPr>
          </a:p>
        </p:txBody>
      </p:sp>
      <p:sp>
        <p:nvSpPr>
          <p:cNvPr id="32775" name="Rectangle 4"/>
          <p:cNvSpPr>
            <a:spLocks noGrp="1" noChangeArrowheads="1"/>
          </p:cNvSpPr>
          <p:nvPr>
            <p:ph type="body" sz="half" idx="2"/>
          </p:nvPr>
        </p:nvSpPr>
        <p:spPr>
          <a:xfrm>
            <a:off x="903288" y="1436688"/>
            <a:ext cx="7391400" cy="2032000"/>
          </a:xfrm>
        </p:spPr>
        <p:txBody>
          <a:bodyPr/>
          <a:lstStyle/>
          <a:p>
            <a:pPr>
              <a:buFont typeface="ZapfDingbats" pitchFamily="82" charset="2"/>
              <a:buNone/>
            </a:pPr>
            <a:r>
              <a:rPr lang="en-US" altLang="zh-CN" smtClean="0">
                <a:solidFill>
                  <a:srgbClr val="FF0000"/>
                </a:solidFill>
                <a:ea typeface="SimSun" panose="02010600030101010101" pitchFamily="2" charset="-122"/>
              </a:rPr>
              <a:t>Simple digital signature for message m:</a:t>
            </a:r>
            <a:endParaRPr lang="en-US" altLang="zh-CN" sz="2400" smtClean="0">
              <a:solidFill>
                <a:srgbClr val="FF0000"/>
              </a:solidFill>
              <a:ea typeface="SimSun" panose="02010600030101010101" pitchFamily="2" charset="-122"/>
            </a:endParaRPr>
          </a:p>
          <a:p>
            <a:r>
              <a:rPr lang="en-US" altLang="zh-CN" sz="2400" smtClean="0">
                <a:ea typeface="SimSun" panose="02010600030101010101" pitchFamily="2" charset="-122"/>
              </a:rPr>
              <a:t>Bob signs m by encrypting with his private key K</a:t>
            </a:r>
            <a:r>
              <a:rPr lang="en-US" altLang="zh-CN" sz="2400" baseline="-25000" smtClean="0">
                <a:ea typeface="SimSun" panose="02010600030101010101" pitchFamily="2" charset="-122"/>
              </a:rPr>
              <a:t>B</a:t>
            </a:r>
            <a:r>
              <a:rPr lang="en-US" altLang="zh-CN" sz="2400" smtClean="0">
                <a:ea typeface="SimSun" panose="02010600030101010101" pitchFamily="2" charset="-122"/>
              </a:rPr>
              <a:t>, creating “signed” message, K</a:t>
            </a:r>
            <a:r>
              <a:rPr lang="en-US" altLang="zh-CN" sz="2400" baseline="-25000" smtClean="0">
                <a:ea typeface="SimSun" panose="02010600030101010101" pitchFamily="2" charset="-122"/>
              </a:rPr>
              <a:t>B</a:t>
            </a:r>
            <a:r>
              <a:rPr lang="en-US" altLang="zh-CN" sz="2400" smtClean="0">
                <a:ea typeface="SimSun" panose="02010600030101010101" pitchFamily="2" charset="-122"/>
              </a:rPr>
              <a:t>(m)</a:t>
            </a:r>
            <a:endParaRPr lang="en-US" altLang="zh-CN" smtClean="0">
              <a:ea typeface="SimSun" panose="02010600030101010101" pitchFamily="2" charset="-122"/>
            </a:endParaRPr>
          </a:p>
        </p:txBody>
      </p:sp>
      <p:sp>
        <p:nvSpPr>
          <p:cNvPr id="32776" name="Text Box 8"/>
          <p:cNvSpPr txBox="1">
            <a:spLocks noChangeArrowheads="1"/>
          </p:cNvSpPr>
          <p:nvPr/>
        </p:nvSpPr>
        <p:spPr bwMode="auto">
          <a:xfrm>
            <a:off x="4629150" y="2228850"/>
            <a:ext cx="596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50000"/>
              </a:spcBef>
              <a:buClrTx/>
              <a:buSzTx/>
              <a:buFontTx/>
              <a:buNone/>
            </a:pPr>
            <a:r>
              <a:rPr lang="en-US" altLang="zh-CN" sz="2000">
                <a:latin typeface="Comic Sans MS" panose="030F0702030302020204" pitchFamily="66" charset="0"/>
                <a:ea typeface="SimSun" panose="02010600030101010101" pitchFamily="2" charset="-122"/>
              </a:rPr>
              <a:t>-</a:t>
            </a:r>
          </a:p>
        </p:txBody>
      </p:sp>
      <p:sp>
        <p:nvSpPr>
          <p:cNvPr id="32777" name="Text Box 10"/>
          <p:cNvSpPr txBox="1">
            <a:spLocks noChangeArrowheads="1"/>
          </p:cNvSpPr>
          <p:nvPr/>
        </p:nvSpPr>
        <p:spPr bwMode="auto">
          <a:xfrm>
            <a:off x="7123113" y="1882775"/>
            <a:ext cx="596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50000"/>
              </a:spcBef>
              <a:buClrTx/>
              <a:buSzTx/>
              <a:buFontTx/>
              <a:buNone/>
            </a:pPr>
            <a:r>
              <a:rPr lang="en-US" altLang="zh-CN" sz="2000">
                <a:latin typeface="Comic Sans MS" panose="030F0702030302020204" pitchFamily="66" charset="0"/>
                <a:ea typeface="SimSun" panose="02010600030101010101" pitchFamily="2" charset="-122"/>
              </a:rPr>
              <a:t>-</a:t>
            </a:r>
          </a:p>
        </p:txBody>
      </p:sp>
      <p:sp>
        <p:nvSpPr>
          <p:cNvPr id="32778" name="Text Box 11"/>
          <p:cNvSpPr txBox="1">
            <a:spLocks noChangeArrowheads="1"/>
          </p:cNvSpPr>
          <p:nvPr/>
        </p:nvSpPr>
        <p:spPr bwMode="auto">
          <a:xfrm>
            <a:off x="990600" y="3467100"/>
            <a:ext cx="21209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50000"/>
              </a:spcBef>
              <a:buClrTx/>
              <a:buSzTx/>
              <a:buFontTx/>
              <a:buNone/>
            </a:pPr>
            <a:r>
              <a:rPr lang="en-US" altLang="zh-CN" sz="1800">
                <a:latin typeface="Arial Unicode MS" pitchFamily="34" charset="-122"/>
                <a:ea typeface="Arial Unicode MS" pitchFamily="34" charset="-122"/>
              </a:rPr>
              <a:t>Dear Alice</a:t>
            </a:r>
          </a:p>
          <a:p>
            <a:pPr>
              <a:spcBef>
                <a:spcPct val="50000"/>
              </a:spcBef>
              <a:buClrTx/>
              <a:buSzTx/>
              <a:buFontTx/>
              <a:buNone/>
            </a:pPr>
            <a:r>
              <a:rPr lang="en-US" altLang="zh-CN" sz="1400">
                <a:latin typeface="Arial Unicode MS" pitchFamily="34" charset="-122"/>
                <a:ea typeface="Arial Unicode MS" pitchFamily="34" charset="-122"/>
              </a:rPr>
              <a:t>Oh, how I have missed you. I think of you all the time! …(blah blah blah)</a:t>
            </a:r>
          </a:p>
          <a:p>
            <a:pPr>
              <a:spcBef>
                <a:spcPct val="50000"/>
              </a:spcBef>
              <a:buClrTx/>
              <a:buSzTx/>
              <a:buFontTx/>
              <a:buNone/>
            </a:pPr>
            <a:r>
              <a:rPr lang="en-US" altLang="zh-CN" sz="1800">
                <a:latin typeface="Arial Unicode MS" pitchFamily="34" charset="-122"/>
                <a:ea typeface="Arial Unicode MS" pitchFamily="34" charset="-122"/>
              </a:rPr>
              <a:t>Bob</a:t>
            </a:r>
          </a:p>
        </p:txBody>
      </p:sp>
      <p:sp>
        <p:nvSpPr>
          <p:cNvPr id="32779" name="Text Box 13"/>
          <p:cNvSpPr txBox="1">
            <a:spLocks noChangeArrowheads="1"/>
          </p:cNvSpPr>
          <p:nvPr/>
        </p:nvSpPr>
        <p:spPr bwMode="auto">
          <a:xfrm>
            <a:off x="652463" y="3048000"/>
            <a:ext cx="2735262"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Bob’s message, m</a:t>
            </a:r>
          </a:p>
        </p:txBody>
      </p:sp>
      <p:sp>
        <p:nvSpPr>
          <p:cNvPr id="32780" name="Rectangle 14"/>
          <p:cNvSpPr>
            <a:spLocks noChangeArrowheads="1"/>
          </p:cNvSpPr>
          <p:nvPr/>
        </p:nvSpPr>
        <p:spPr bwMode="auto">
          <a:xfrm>
            <a:off x="4141788" y="3810000"/>
            <a:ext cx="1417637" cy="108267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2781" name="Text Box 15"/>
          <p:cNvSpPr txBox="1">
            <a:spLocks noChangeArrowheads="1"/>
          </p:cNvSpPr>
          <p:nvPr/>
        </p:nvSpPr>
        <p:spPr bwMode="auto">
          <a:xfrm>
            <a:off x="4148138" y="3844925"/>
            <a:ext cx="1435100" cy="10064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Public key</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encryption</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algorithm</a:t>
            </a:r>
          </a:p>
        </p:txBody>
      </p:sp>
      <p:sp>
        <p:nvSpPr>
          <p:cNvPr id="32782" name="Line 16"/>
          <p:cNvSpPr>
            <a:spLocks noChangeShapeType="1"/>
          </p:cNvSpPr>
          <p:nvPr/>
        </p:nvSpPr>
        <p:spPr bwMode="auto">
          <a:xfrm>
            <a:off x="3409950" y="427355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3" name="Text Box 17"/>
          <p:cNvSpPr txBox="1">
            <a:spLocks noChangeArrowheads="1"/>
          </p:cNvSpPr>
          <p:nvPr/>
        </p:nvSpPr>
        <p:spPr bwMode="auto">
          <a:xfrm>
            <a:off x="4908550" y="3000375"/>
            <a:ext cx="1762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800">
                <a:latin typeface="Comic Sans MS" panose="030F0702030302020204" pitchFamily="66" charset="0"/>
                <a:ea typeface="SimSun" panose="02010600030101010101" pitchFamily="2" charset="-122"/>
              </a:rPr>
              <a:t>Bob’s private</a:t>
            </a:r>
          </a:p>
          <a:p>
            <a:pPr>
              <a:spcBef>
                <a:spcPct val="0"/>
              </a:spcBef>
              <a:buClrTx/>
              <a:buSzTx/>
              <a:buFontTx/>
              <a:buNone/>
            </a:pPr>
            <a:r>
              <a:rPr lang="en-US" altLang="zh-CN" sz="1800">
                <a:latin typeface="Comic Sans MS" panose="030F0702030302020204" pitchFamily="66" charset="0"/>
                <a:ea typeface="SimSun" panose="02010600030101010101" pitchFamily="2" charset="-122"/>
              </a:rPr>
              <a:t>key </a:t>
            </a:r>
          </a:p>
        </p:txBody>
      </p:sp>
      <p:pic>
        <p:nvPicPr>
          <p:cNvPr id="32784" name="Picture 18"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014788" y="3181350"/>
            <a:ext cx="45878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Group 23"/>
          <p:cNvGrpSpPr>
            <a:grpSpLocks/>
          </p:cNvGrpSpPr>
          <p:nvPr/>
        </p:nvGrpSpPr>
        <p:grpSpPr bwMode="auto">
          <a:xfrm>
            <a:off x="4491038" y="2973388"/>
            <a:ext cx="482600" cy="603250"/>
            <a:chOff x="2997" y="2073"/>
            <a:chExt cx="304" cy="380"/>
          </a:xfrm>
        </p:grpSpPr>
        <p:grpSp>
          <p:nvGrpSpPr>
            <p:cNvPr id="32795" name="Group 22"/>
            <p:cNvGrpSpPr>
              <a:grpSpLocks/>
            </p:cNvGrpSpPr>
            <p:nvPr/>
          </p:nvGrpSpPr>
          <p:grpSpPr bwMode="auto">
            <a:xfrm>
              <a:off x="2997" y="2144"/>
              <a:ext cx="304" cy="309"/>
              <a:chOff x="2997" y="2144"/>
              <a:chExt cx="304" cy="309"/>
            </a:xfrm>
          </p:grpSpPr>
          <p:sp>
            <p:nvSpPr>
              <p:cNvPr id="32797" name="Text Box 19"/>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32798" name="Text Box 20"/>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32796" name="Text Box 21"/>
            <p:cNvSpPr txBox="1">
              <a:spLocks noChangeArrowheads="1"/>
            </p:cNvSpPr>
            <p:nvPr/>
          </p:nvSpPr>
          <p:spPr bwMode="auto">
            <a:xfrm>
              <a:off x="3117" y="2073"/>
              <a:ext cx="1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32786" name="Line 24"/>
          <p:cNvSpPr>
            <a:spLocks noChangeShapeType="1"/>
          </p:cNvSpPr>
          <p:nvPr/>
        </p:nvSpPr>
        <p:spPr bwMode="auto">
          <a:xfrm>
            <a:off x="4489450" y="3333750"/>
            <a:ext cx="1588" cy="46990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7" name="Line 25"/>
          <p:cNvSpPr>
            <a:spLocks noChangeShapeType="1"/>
          </p:cNvSpPr>
          <p:nvPr/>
        </p:nvSpPr>
        <p:spPr bwMode="auto">
          <a:xfrm>
            <a:off x="5594350" y="4273550"/>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8" name="Text Box 26"/>
          <p:cNvSpPr txBox="1">
            <a:spLocks noChangeArrowheads="1"/>
          </p:cNvSpPr>
          <p:nvPr/>
        </p:nvSpPr>
        <p:spPr bwMode="auto">
          <a:xfrm>
            <a:off x="6438900" y="3644900"/>
            <a:ext cx="212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50000"/>
              </a:spcBef>
              <a:buClrTx/>
              <a:buSzTx/>
              <a:buFontTx/>
              <a:buNone/>
            </a:pPr>
            <a:r>
              <a:rPr lang="en-US" altLang="zh-CN" sz="1800">
                <a:latin typeface="Arial Unicode MS" pitchFamily="34" charset="-122"/>
                <a:ea typeface="Arial Unicode MS" pitchFamily="34" charset="-122"/>
              </a:rPr>
              <a:t>Bob’s message, m, signed (encrypted) with his private key</a:t>
            </a:r>
          </a:p>
        </p:txBody>
      </p:sp>
      <p:grpSp>
        <p:nvGrpSpPr>
          <p:cNvPr id="32789" name="Group 28"/>
          <p:cNvGrpSpPr>
            <a:grpSpLocks/>
          </p:cNvGrpSpPr>
          <p:nvPr/>
        </p:nvGrpSpPr>
        <p:grpSpPr bwMode="auto">
          <a:xfrm>
            <a:off x="7005638" y="3011488"/>
            <a:ext cx="482600" cy="603250"/>
            <a:chOff x="2997" y="2073"/>
            <a:chExt cx="304" cy="380"/>
          </a:xfrm>
        </p:grpSpPr>
        <p:grpSp>
          <p:nvGrpSpPr>
            <p:cNvPr id="32791" name="Group 29"/>
            <p:cNvGrpSpPr>
              <a:grpSpLocks/>
            </p:cNvGrpSpPr>
            <p:nvPr/>
          </p:nvGrpSpPr>
          <p:grpSpPr bwMode="auto">
            <a:xfrm>
              <a:off x="2997" y="2144"/>
              <a:ext cx="304" cy="309"/>
              <a:chOff x="2997" y="2144"/>
              <a:chExt cx="304" cy="309"/>
            </a:xfrm>
          </p:grpSpPr>
          <p:sp>
            <p:nvSpPr>
              <p:cNvPr id="32793" name="Text Box 30"/>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32794" name="Text Box 31"/>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32792" name="Text Box 32"/>
            <p:cNvSpPr txBox="1">
              <a:spLocks noChangeArrowheads="1"/>
            </p:cNvSpPr>
            <p:nvPr/>
          </p:nvSpPr>
          <p:spPr bwMode="auto">
            <a:xfrm>
              <a:off x="3117" y="2073"/>
              <a:ext cx="1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32790" name="Text Box 33"/>
          <p:cNvSpPr txBox="1">
            <a:spLocks noChangeArrowheads="1"/>
          </p:cNvSpPr>
          <p:nvPr/>
        </p:nvSpPr>
        <p:spPr bwMode="auto">
          <a:xfrm>
            <a:off x="7231063" y="3111500"/>
            <a:ext cx="677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a:t>
            </a:r>
          </a:p>
        </p:txBody>
      </p:sp>
    </p:spTree>
    <p:extLst>
      <p:ext uri="{BB962C8B-B14F-4D97-AF65-F5344CB8AC3E}">
        <p14:creationId xmlns:p14="http://schemas.microsoft.com/office/powerpoint/2010/main" val="21723025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5"/>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36867"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dirty="0" smtClean="0">
                <a:latin typeface="Comic Sans MS" panose="030F0702030302020204" pitchFamily="66" charset="0"/>
              </a:rPr>
              <a:t>7-</a:t>
            </a:r>
            <a:fld id="{72F7E7E3-32C4-471C-9987-35022025A143}" type="slidenum">
              <a:rPr lang="en-US" altLang="zh-CN" sz="1400" smtClean="0">
                <a:latin typeface="Comic Sans MS" panose="030F0702030302020204" pitchFamily="66" charset="0"/>
              </a:rPr>
              <a:pPr>
                <a:spcBef>
                  <a:spcPct val="0"/>
                </a:spcBef>
                <a:buClrTx/>
                <a:buSzTx/>
                <a:buFontTx/>
                <a:buNone/>
              </a:pPr>
              <a:t>27</a:t>
            </a:fld>
            <a:endParaRPr lang="en-US" altLang="zh-CN" sz="1400" dirty="0" smtClean="0">
              <a:latin typeface="Comic Sans MS" panose="030F0702030302020204" pitchFamily="66" charset="0"/>
            </a:endParaRPr>
          </a:p>
        </p:txBody>
      </p:sp>
      <p:sp>
        <p:nvSpPr>
          <p:cNvPr id="84996" name="Rectangle 2"/>
          <p:cNvSpPr>
            <a:spLocks noGrp="1" noChangeArrowheads="1"/>
          </p:cNvSpPr>
          <p:nvPr>
            <p:ph type="title"/>
          </p:nvPr>
        </p:nvSpPr>
        <p:spPr>
          <a:xfrm>
            <a:off x="1435100" y="274638"/>
            <a:ext cx="7499350" cy="1143000"/>
          </a:xfrm>
        </p:spPr>
        <p:txBody>
          <a:bodyPr vert="horz" wrap="square" lIns="91440" tIns="45720" rIns="91440" bIns="45720" numCol="1" anchorCtr="0" compatLnSpc="1">
            <a:prstTxWarp prst="textNoShape">
              <a:avLst/>
            </a:prstTxWarp>
          </a:bodyPr>
          <a:lstStyle/>
          <a:p>
            <a:pPr>
              <a:defRPr/>
            </a:pPr>
            <a:r>
              <a:rPr lang="en-US" altLang="zh-CN" sz="3600" smtClean="0">
                <a:effectLst>
                  <a:outerShdw blurRad="38100" dist="38100" dir="2700000" algn="tl">
                    <a:srgbClr val="C0C0C0"/>
                  </a:outerShdw>
                </a:effectLst>
                <a:ea typeface="SimSun" panose="02010600030101010101" pitchFamily="2" charset="-122"/>
              </a:rPr>
              <a:t>Message Digests</a:t>
            </a:r>
            <a:endParaRPr lang="en-US" altLang="zh-CN" sz="2800" smtClean="0">
              <a:effectLst>
                <a:outerShdw blurRad="38100" dist="38100" dir="2700000" algn="tl">
                  <a:srgbClr val="C0C0C0"/>
                </a:outerShdw>
              </a:effectLst>
              <a:ea typeface="SimSun" panose="02010600030101010101" pitchFamily="2" charset="-122"/>
            </a:endParaRPr>
          </a:p>
        </p:txBody>
      </p:sp>
      <p:sp>
        <p:nvSpPr>
          <p:cNvPr id="36869" name="Rectangle 3"/>
          <p:cNvSpPr>
            <a:spLocks noGrp="1" noChangeArrowheads="1"/>
          </p:cNvSpPr>
          <p:nvPr>
            <p:ph type="body" sz="half" idx="1"/>
          </p:nvPr>
        </p:nvSpPr>
        <p:spPr>
          <a:xfrm>
            <a:off x="0" y="1739900"/>
            <a:ext cx="4527550" cy="3194409"/>
          </a:xfrm>
        </p:spPr>
        <p:txBody>
          <a:bodyPr/>
          <a:lstStyle/>
          <a:p>
            <a:pPr>
              <a:buFont typeface="ZapfDingbats" pitchFamily="82" charset="2"/>
              <a:buNone/>
            </a:pPr>
            <a:r>
              <a:rPr lang="en-US" altLang="zh-CN" sz="2400" dirty="0" smtClean="0">
                <a:ea typeface="SimSun" panose="02010600030101010101" pitchFamily="2" charset="-122"/>
              </a:rPr>
              <a:t>Computationally expensive to public-key-encrypt long messages </a:t>
            </a:r>
          </a:p>
          <a:p>
            <a:pPr>
              <a:buFont typeface="ZapfDingbats" pitchFamily="82" charset="2"/>
              <a:buNone/>
            </a:pPr>
            <a:r>
              <a:rPr lang="en-US" altLang="zh-CN" sz="2400" u="sng" dirty="0" smtClean="0">
                <a:solidFill>
                  <a:srgbClr val="FF0000"/>
                </a:solidFill>
                <a:ea typeface="SimSun" panose="02010600030101010101" pitchFamily="2" charset="-122"/>
              </a:rPr>
              <a:t>Goal:</a:t>
            </a:r>
            <a:r>
              <a:rPr lang="en-US" altLang="zh-CN" sz="2400" dirty="0" smtClean="0">
                <a:ea typeface="SimSun" panose="02010600030101010101" pitchFamily="2" charset="-122"/>
              </a:rPr>
              <a:t> fixed-length, easy- to-compute digital “fingerprint”</a:t>
            </a:r>
          </a:p>
          <a:p>
            <a:r>
              <a:rPr lang="en-US" altLang="zh-CN" sz="2400" dirty="0" smtClean="0">
                <a:ea typeface="SimSun" panose="02010600030101010101" pitchFamily="2" charset="-122"/>
              </a:rPr>
              <a:t>apply hash function H to </a:t>
            </a:r>
            <a:r>
              <a:rPr lang="en-US" altLang="zh-CN" sz="2400" i="1" dirty="0" smtClean="0">
                <a:ea typeface="SimSun" panose="02010600030101010101" pitchFamily="2" charset="-122"/>
              </a:rPr>
              <a:t>m</a:t>
            </a:r>
            <a:r>
              <a:rPr lang="en-US" altLang="zh-CN" sz="2400" dirty="0" smtClean="0">
                <a:ea typeface="SimSun" panose="02010600030101010101" pitchFamily="2" charset="-122"/>
              </a:rPr>
              <a:t>, get fixed size message digest, </a:t>
            </a:r>
            <a:r>
              <a:rPr lang="en-US" altLang="zh-CN" sz="2400" i="1" dirty="0" smtClean="0">
                <a:ea typeface="SimSun" panose="02010600030101010101" pitchFamily="2" charset="-122"/>
              </a:rPr>
              <a:t>H(m).</a:t>
            </a:r>
            <a:endParaRPr lang="en-US" altLang="zh-CN" sz="2000" dirty="0" smtClean="0">
              <a:ea typeface="SimSun" panose="02010600030101010101" pitchFamily="2" charset="-122"/>
            </a:endParaRPr>
          </a:p>
          <a:p>
            <a:endParaRPr lang="en-US" altLang="zh-CN" sz="2000" dirty="0" smtClean="0">
              <a:ea typeface="SimSun" panose="02010600030101010101" pitchFamily="2" charset="-122"/>
            </a:endParaRPr>
          </a:p>
          <a:p>
            <a:endParaRPr lang="en-US" altLang="zh-CN" sz="2400" dirty="0" smtClean="0">
              <a:ea typeface="SimSun" panose="02010600030101010101" pitchFamily="2" charset="-122"/>
            </a:endParaRPr>
          </a:p>
        </p:txBody>
      </p:sp>
      <p:sp>
        <p:nvSpPr>
          <p:cNvPr id="36870" name="Rectangle 4"/>
          <p:cNvSpPr>
            <a:spLocks noGrp="1" noChangeArrowheads="1"/>
          </p:cNvSpPr>
          <p:nvPr>
            <p:ph type="body" sz="half" idx="2"/>
          </p:nvPr>
        </p:nvSpPr>
        <p:spPr>
          <a:xfrm>
            <a:off x="4527550" y="3475901"/>
            <a:ext cx="4311650" cy="3229699"/>
          </a:xfrm>
        </p:spPr>
        <p:txBody>
          <a:bodyPr/>
          <a:lstStyle/>
          <a:p>
            <a:pPr>
              <a:buFont typeface="ZapfDingbats" pitchFamily="82" charset="2"/>
              <a:buNone/>
            </a:pPr>
            <a:r>
              <a:rPr lang="en-US" altLang="zh-CN" sz="2400" dirty="0" smtClean="0">
                <a:solidFill>
                  <a:srgbClr val="FF0000"/>
                </a:solidFill>
                <a:ea typeface="SimSun" panose="02010600030101010101" pitchFamily="2" charset="-122"/>
              </a:rPr>
              <a:t>Hash function properties:</a:t>
            </a:r>
          </a:p>
          <a:p>
            <a:r>
              <a:rPr lang="en-US" altLang="zh-CN" sz="2400" dirty="0" smtClean="0">
                <a:ea typeface="SimSun" panose="02010600030101010101" pitchFamily="2" charset="-122"/>
              </a:rPr>
              <a:t>many-to-1</a:t>
            </a:r>
          </a:p>
          <a:p>
            <a:r>
              <a:rPr lang="en-US" altLang="zh-CN" sz="2400" dirty="0" smtClean="0">
                <a:ea typeface="SimSun" panose="02010600030101010101" pitchFamily="2" charset="-122"/>
              </a:rPr>
              <a:t>produces fixed-size </a:t>
            </a:r>
            <a:r>
              <a:rPr lang="en-US" altLang="zh-CN" sz="2400" dirty="0" err="1" smtClean="0">
                <a:ea typeface="SimSun" panose="02010600030101010101" pitchFamily="2" charset="-122"/>
              </a:rPr>
              <a:t>msg</a:t>
            </a:r>
            <a:r>
              <a:rPr lang="en-US" altLang="zh-CN" sz="2400" dirty="0" smtClean="0">
                <a:ea typeface="SimSun" panose="02010600030101010101" pitchFamily="2" charset="-122"/>
              </a:rPr>
              <a:t> digest (fingerprint)</a:t>
            </a:r>
          </a:p>
          <a:p>
            <a:r>
              <a:rPr lang="en-US" altLang="zh-CN" sz="2400" dirty="0" smtClean="0">
                <a:ea typeface="SimSun" panose="02010600030101010101" pitchFamily="2" charset="-122"/>
              </a:rPr>
              <a:t>given message digest x, computationally infeasible to find m such that x = H(m)</a:t>
            </a:r>
          </a:p>
          <a:p>
            <a:pPr>
              <a:buFont typeface="ZapfDingbats" pitchFamily="82" charset="2"/>
              <a:buNone/>
            </a:pPr>
            <a:endParaRPr lang="en-US" altLang="zh-CN" sz="2400" dirty="0" smtClean="0">
              <a:ea typeface="SimSun" panose="02010600030101010101" pitchFamily="2" charset="-122"/>
            </a:endParaRPr>
          </a:p>
          <a:p>
            <a:pPr>
              <a:buFont typeface="ZapfDingbats" pitchFamily="82" charset="2"/>
              <a:buNone/>
            </a:pPr>
            <a:endParaRPr lang="en-US" altLang="zh-CN" sz="2000" dirty="0" smtClean="0">
              <a:ea typeface="SimSun" panose="02010600030101010101" pitchFamily="2" charset="-122"/>
            </a:endParaRPr>
          </a:p>
        </p:txBody>
      </p:sp>
      <p:sp>
        <p:nvSpPr>
          <p:cNvPr id="36871" name="Rectangle 7"/>
          <p:cNvSpPr>
            <a:spLocks noChangeArrowheads="1"/>
          </p:cNvSpPr>
          <p:nvPr/>
        </p:nvSpPr>
        <p:spPr bwMode="auto">
          <a:xfrm>
            <a:off x="6846888" y="2857138"/>
            <a:ext cx="804862" cy="422275"/>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6872" name="Rectangle 8"/>
          <p:cNvSpPr>
            <a:spLocks noChangeArrowheads="1"/>
          </p:cNvSpPr>
          <p:nvPr/>
        </p:nvSpPr>
        <p:spPr bwMode="auto">
          <a:xfrm>
            <a:off x="4878388" y="1402988"/>
            <a:ext cx="1355725" cy="944563"/>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6873" name="Text Box 10"/>
          <p:cNvSpPr txBox="1">
            <a:spLocks noChangeArrowheads="1"/>
          </p:cNvSpPr>
          <p:nvPr/>
        </p:nvSpPr>
        <p:spPr bwMode="auto">
          <a:xfrm>
            <a:off x="4873625" y="1391876"/>
            <a:ext cx="13430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large </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a:t>
            </a:r>
          </a:p>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a:t>
            </a:r>
          </a:p>
        </p:txBody>
      </p:sp>
      <p:sp>
        <p:nvSpPr>
          <p:cNvPr id="36874" name="Rectangle 11"/>
          <p:cNvSpPr>
            <a:spLocks noChangeArrowheads="1"/>
          </p:cNvSpPr>
          <p:nvPr/>
        </p:nvSpPr>
        <p:spPr bwMode="auto">
          <a:xfrm>
            <a:off x="6732588" y="1518876"/>
            <a:ext cx="1108075" cy="758825"/>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6875" name="Text Box 12"/>
          <p:cNvSpPr txBox="1">
            <a:spLocks noChangeArrowheads="1"/>
          </p:cNvSpPr>
          <p:nvPr/>
        </p:nvSpPr>
        <p:spPr bwMode="auto">
          <a:xfrm>
            <a:off x="6692900" y="1528401"/>
            <a:ext cx="1190625" cy="701675"/>
          </a:xfrm>
          <a:prstGeom prst="rect">
            <a:avLst/>
          </a:prstGeom>
          <a:solidFill>
            <a:schemeClr val="tx1"/>
          </a:solidFill>
          <a:ln>
            <a:noFill/>
          </a:ln>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H: Hash</a:t>
            </a:r>
          </a:p>
          <a:p>
            <a:pPr algn="ctr">
              <a:spcBef>
                <a:spcPct val="0"/>
              </a:spcBef>
              <a:buClrTx/>
              <a:buSzTx/>
              <a:buFontTx/>
              <a:buNone/>
            </a:pPr>
            <a:r>
              <a:rPr lang="en-US" altLang="zh-CN" sz="2000" dirty="0">
                <a:solidFill>
                  <a:schemeClr val="bg1"/>
                </a:solidFill>
                <a:latin typeface="Comic Sans MS" panose="030F0702030302020204" pitchFamily="66" charset="0"/>
                <a:ea typeface="SimSun" panose="02010600030101010101" pitchFamily="2" charset="-122"/>
              </a:rPr>
              <a:t>Function</a:t>
            </a:r>
          </a:p>
        </p:txBody>
      </p:sp>
      <p:sp>
        <p:nvSpPr>
          <p:cNvPr id="36876" name="Line 13"/>
          <p:cNvSpPr>
            <a:spLocks noChangeShapeType="1"/>
          </p:cNvSpPr>
          <p:nvPr/>
        </p:nvSpPr>
        <p:spPr bwMode="auto">
          <a:xfrm>
            <a:off x="6238875" y="1872888"/>
            <a:ext cx="50641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7" name="Text Box 30"/>
          <p:cNvSpPr txBox="1">
            <a:spLocks noChangeArrowheads="1"/>
          </p:cNvSpPr>
          <p:nvPr/>
        </p:nvSpPr>
        <p:spPr bwMode="auto">
          <a:xfrm>
            <a:off x="6797675" y="2880951"/>
            <a:ext cx="893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H(m)</a:t>
            </a:r>
          </a:p>
        </p:txBody>
      </p:sp>
      <p:sp>
        <p:nvSpPr>
          <p:cNvPr id="36878" name="Line 31"/>
          <p:cNvSpPr>
            <a:spLocks noChangeShapeType="1"/>
          </p:cNvSpPr>
          <p:nvPr/>
        </p:nvSpPr>
        <p:spPr bwMode="auto">
          <a:xfrm>
            <a:off x="7164388" y="2291988"/>
            <a:ext cx="0" cy="5492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867670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38915"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10BE2300-6D71-4A4C-9BB8-48848698D0F2}" type="slidenum">
              <a:rPr lang="en-US" altLang="zh-CN" sz="1400" smtClean="0">
                <a:latin typeface="Comic Sans MS" panose="030F0702030302020204" pitchFamily="66" charset="0"/>
              </a:rPr>
              <a:pPr>
                <a:spcBef>
                  <a:spcPct val="0"/>
                </a:spcBef>
                <a:buClrTx/>
                <a:buSzTx/>
                <a:buFontTx/>
                <a:buNone/>
              </a:pPr>
              <a:t>28</a:t>
            </a:fld>
            <a:endParaRPr lang="en-US" altLang="zh-CN" sz="1400" smtClean="0">
              <a:latin typeface="Comic Sans MS" panose="030F0702030302020204" pitchFamily="66" charset="0"/>
            </a:endParaRPr>
          </a:p>
        </p:txBody>
      </p:sp>
      <p:sp>
        <p:nvSpPr>
          <p:cNvPr id="87044" name="Rectangle 2"/>
          <p:cNvSpPr>
            <a:spLocks noGrp="1" noChangeArrowheads="1"/>
          </p:cNvSpPr>
          <p:nvPr>
            <p:ph type="title"/>
          </p:nvPr>
        </p:nvSpPr>
        <p:spPr>
          <a:xfrm>
            <a:off x="1435100" y="274638"/>
            <a:ext cx="7499350" cy="1143000"/>
          </a:xfrm>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Crypto Hash Functions</a:t>
            </a:r>
            <a:endParaRPr lang="en-US" altLang="zh-CN" sz="2400" dirty="0" smtClean="0">
              <a:effectLst>
                <a:outerShdw blurRad="38100" dist="38100" dir="2700000" algn="tl">
                  <a:srgbClr val="C0C0C0"/>
                </a:outerShdw>
              </a:effectLst>
              <a:ea typeface="SimSun" panose="02010600030101010101" pitchFamily="2" charset="-122"/>
            </a:endParaRPr>
          </a:p>
        </p:txBody>
      </p:sp>
      <p:sp>
        <p:nvSpPr>
          <p:cNvPr id="38917" name="Rectangle 4"/>
          <p:cNvSpPr>
            <a:spLocks noGrp="1" noChangeArrowheads="1"/>
          </p:cNvSpPr>
          <p:nvPr>
            <p:ph type="body" sz="half" idx="2"/>
          </p:nvPr>
        </p:nvSpPr>
        <p:spPr>
          <a:xfrm>
            <a:off x="646113" y="1786296"/>
            <a:ext cx="8131175" cy="4648200"/>
          </a:xfrm>
        </p:spPr>
        <p:txBody>
          <a:bodyPr/>
          <a:lstStyle/>
          <a:p>
            <a:r>
              <a:rPr lang="en-US" altLang="zh-CN" sz="2400" dirty="0" smtClean="0">
                <a:solidFill>
                  <a:srgbClr val="FF0000"/>
                </a:solidFill>
                <a:ea typeface="SimSun" panose="02010600030101010101" pitchFamily="2" charset="-122"/>
              </a:rPr>
              <a:t>MD5 hash function widely used (RFC 1321)</a:t>
            </a:r>
            <a:r>
              <a:rPr lang="en-US" altLang="zh-CN" sz="2400" dirty="0" smtClean="0">
                <a:ea typeface="SimSun" panose="02010600030101010101" pitchFamily="2" charset="-122"/>
              </a:rPr>
              <a:t> </a:t>
            </a:r>
          </a:p>
          <a:p>
            <a:pPr lvl="1"/>
            <a:r>
              <a:rPr lang="en-US" altLang="zh-CN" dirty="0" smtClean="0">
                <a:ea typeface="SimSun" panose="02010600030101010101" pitchFamily="2" charset="-122"/>
              </a:rPr>
              <a:t>computes 128-bit message digest in 4-step process. </a:t>
            </a:r>
          </a:p>
          <a:p>
            <a:pPr lvl="1"/>
            <a:r>
              <a:rPr lang="en-US" altLang="zh-CN" dirty="0" smtClean="0">
                <a:ea typeface="SimSun" panose="02010600030101010101" pitchFamily="2" charset="-122"/>
              </a:rPr>
              <a:t>arbitrary 128-bit string x, appears difficult to construct </a:t>
            </a:r>
            <a:r>
              <a:rPr lang="en-US" altLang="zh-CN" dirty="0" err="1" smtClean="0">
                <a:ea typeface="SimSun" panose="02010600030101010101" pitchFamily="2" charset="-122"/>
              </a:rPr>
              <a:t>msg</a:t>
            </a:r>
            <a:r>
              <a:rPr lang="en-US" altLang="zh-CN" dirty="0" smtClean="0">
                <a:ea typeface="SimSun" panose="02010600030101010101" pitchFamily="2" charset="-122"/>
              </a:rPr>
              <a:t> m whose MD5 hash is equal to x.</a:t>
            </a:r>
          </a:p>
          <a:p>
            <a:r>
              <a:rPr lang="en-US" altLang="zh-CN" sz="2400" dirty="0" smtClean="0">
                <a:solidFill>
                  <a:srgbClr val="FF0000"/>
                </a:solidFill>
                <a:ea typeface="SimSun" panose="02010600030101010101" pitchFamily="2" charset="-122"/>
              </a:rPr>
              <a:t>SHA-1 is also used.</a:t>
            </a:r>
            <a:endParaRPr lang="en-US" altLang="zh-CN" sz="2400" dirty="0" smtClean="0">
              <a:ea typeface="SimSun" panose="02010600030101010101" pitchFamily="2" charset="-122"/>
            </a:endParaRPr>
          </a:p>
          <a:p>
            <a:pPr lvl="1"/>
            <a:r>
              <a:rPr lang="en-US" altLang="zh-CN" dirty="0" smtClean="0">
                <a:ea typeface="SimSun" panose="02010600030101010101" pitchFamily="2" charset="-122"/>
              </a:rPr>
              <a:t>US standard [</a:t>
            </a:r>
            <a:r>
              <a:rPr lang="en-US" altLang="zh-CN" sz="2000" dirty="0" smtClean="0">
                <a:ea typeface="SimSun" panose="02010600030101010101" pitchFamily="2" charset="-122"/>
              </a:rPr>
              <a:t>NIST, FIPS PUB 180-1]</a:t>
            </a:r>
            <a:endParaRPr lang="en-US" altLang="zh-CN" dirty="0" smtClean="0">
              <a:ea typeface="SimSun" panose="02010600030101010101" pitchFamily="2" charset="-122"/>
            </a:endParaRPr>
          </a:p>
          <a:p>
            <a:pPr lvl="1"/>
            <a:r>
              <a:rPr lang="en-US" altLang="zh-CN" dirty="0" smtClean="0">
                <a:ea typeface="SimSun" panose="02010600030101010101" pitchFamily="2" charset="-122"/>
              </a:rPr>
              <a:t>160-bit message </a:t>
            </a:r>
            <a:r>
              <a:rPr lang="en-US" altLang="zh-CN" dirty="0" smtClean="0">
                <a:ea typeface="SimSun" panose="02010600030101010101" pitchFamily="2" charset="-122"/>
              </a:rPr>
              <a:t>digest</a:t>
            </a:r>
            <a:endParaRPr lang="en-US" altLang="zh-CN" dirty="0">
              <a:ea typeface="SimSun" panose="02010600030101010101" pitchFamily="2" charset="-122"/>
            </a:endParaRPr>
          </a:p>
          <a:p>
            <a:r>
              <a:rPr lang="en-US" altLang="zh-CN" dirty="0" smtClean="0">
                <a:ea typeface="SimSun" panose="02010600030101010101" pitchFamily="2" charset="-122"/>
              </a:rPr>
              <a:t>Both considered broken today and folks have moved on to SHA-2, 3 and Blake</a:t>
            </a:r>
          </a:p>
        </p:txBody>
      </p:sp>
    </p:spTree>
    <p:extLst>
      <p:ext uri="{BB962C8B-B14F-4D97-AF65-F5344CB8AC3E}">
        <p14:creationId xmlns:p14="http://schemas.microsoft.com/office/powerpoint/2010/main" val="489307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ooter Placeholder 5"/>
          <p:cNvSpPr>
            <a:spLocks noGrp="1"/>
          </p:cNvSpPr>
          <p:nvPr>
            <p:ph type="ftr" sz="quarter" idx="11"/>
          </p:nvPr>
        </p:nvSpPr>
        <p:spPr/>
        <p:txBody>
          <a:bodyPr/>
          <a:lstStyle/>
          <a:p>
            <a:pPr>
              <a:defRPr/>
            </a:pPr>
            <a:r>
              <a:rPr lang="en-US" altLang="zh-CN" dirty="0"/>
              <a:t>Network </a:t>
            </a:r>
            <a:r>
              <a:rPr lang="en-US" altLang="zh-CN" dirty="0" smtClean="0"/>
              <a:t>Security: Kurose and Ross</a:t>
            </a:r>
            <a:endParaRPr lang="en-US" altLang="zh-CN" dirty="0">
              <a:latin typeface="Times New Roman" pitchFamily="18" charset="0"/>
            </a:endParaRPr>
          </a:p>
        </p:txBody>
      </p:sp>
      <p:sp>
        <p:nvSpPr>
          <p:cNvPr id="4096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F582A4DC-E32E-4864-9BEE-EAF6FD6CCB36}" type="slidenum">
              <a:rPr lang="en-US" altLang="zh-CN" sz="1400" smtClean="0">
                <a:latin typeface="Comic Sans MS" panose="030F0702030302020204" pitchFamily="66" charset="0"/>
              </a:rPr>
              <a:pPr>
                <a:spcBef>
                  <a:spcPct val="0"/>
                </a:spcBef>
                <a:buClrTx/>
                <a:buSzTx/>
                <a:buFontTx/>
                <a:buNone/>
              </a:pPr>
              <a:t>29</a:t>
            </a:fld>
            <a:endParaRPr lang="en-US" altLang="zh-CN" sz="1400" smtClean="0">
              <a:latin typeface="Comic Sans MS" panose="030F0702030302020204" pitchFamily="66" charset="0"/>
            </a:endParaRPr>
          </a:p>
        </p:txBody>
      </p:sp>
      <p:sp>
        <p:nvSpPr>
          <p:cNvPr id="40964" name="Rectangle 5"/>
          <p:cNvSpPr>
            <a:spLocks noChangeArrowheads="1"/>
          </p:cNvSpPr>
          <p:nvPr/>
        </p:nvSpPr>
        <p:spPr bwMode="auto">
          <a:xfrm>
            <a:off x="3652838" y="2405063"/>
            <a:ext cx="762000" cy="407987"/>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grpSp>
        <p:nvGrpSpPr>
          <p:cNvPr id="40965" name="Group 68"/>
          <p:cNvGrpSpPr>
            <a:grpSpLocks/>
          </p:cNvGrpSpPr>
          <p:nvPr/>
        </p:nvGrpSpPr>
        <p:grpSpPr bwMode="auto">
          <a:xfrm>
            <a:off x="598488" y="2076450"/>
            <a:ext cx="1343025" cy="841375"/>
            <a:chOff x="403" y="1308"/>
            <a:chExt cx="846" cy="530"/>
          </a:xfrm>
        </p:grpSpPr>
        <p:sp>
          <p:nvSpPr>
            <p:cNvPr id="41041" name="Rectangle 6"/>
            <p:cNvSpPr>
              <a:spLocks noChangeArrowheads="1"/>
            </p:cNvSpPr>
            <p:nvPr/>
          </p:nvSpPr>
          <p:spPr bwMode="auto">
            <a:xfrm>
              <a:off x="477" y="1308"/>
              <a:ext cx="685" cy="498"/>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42" name="Text Box 7"/>
            <p:cNvSpPr txBox="1">
              <a:spLocks noChangeArrowheads="1"/>
            </p:cNvSpPr>
            <p:nvPr/>
          </p:nvSpPr>
          <p:spPr bwMode="auto">
            <a:xfrm>
              <a:off x="403" y="1318"/>
              <a:ext cx="846"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large </a:t>
              </a:r>
            </a:p>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a:t>
              </a:r>
            </a:p>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a:t>
              </a:r>
            </a:p>
          </p:txBody>
        </p:sp>
      </p:grpSp>
      <p:grpSp>
        <p:nvGrpSpPr>
          <p:cNvPr id="40966" name="Group 17"/>
          <p:cNvGrpSpPr>
            <a:grpSpLocks/>
          </p:cNvGrpSpPr>
          <p:nvPr/>
        </p:nvGrpSpPr>
        <p:grpSpPr bwMode="auto">
          <a:xfrm>
            <a:off x="2211388" y="2263775"/>
            <a:ext cx="1066800" cy="646113"/>
            <a:chOff x="1376" y="982"/>
            <a:chExt cx="672" cy="407"/>
          </a:xfrm>
          <a:solidFill>
            <a:schemeClr val="tx1"/>
          </a:solidFill>
        </p:grpSpPr>
        <p:sp>
          <p:nvSpPr>
            <p:cNvPr id="41039" name="Rectangle 8"/>
            <p:cNvSpPr>
              <a:spLocks noChangeArrowheads="1"/>
            </p:cNvSpPr>
            <p:nvPr/>
          </p:nvSpPr>
          <p:spPr bwMode="auto">
            <a:xfrm>
              <a:off x="1397" y="982"/>
              <a:ext cx="619" cy="398"/>
            </a:xfrm>
            <a:prstGeom prst="rect">
              <a:avLst/>
            </a:prstGeom>
            <a:grp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40" name="Text Box 9"/>
            <p:cNvSpPr txBox="1">
              <a:spLocks noChangeArrowheads="1"/>
            </p:cNvSpPr>
            <p:nvPr/>
          </p:nvSpPr>
          <p:spPr bwMode="auto">
            <a:xfrm>
              <a:off x="1376" y="985"/>
              <a:ext cx="672" cy="40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H: Hash</a:t>
              </a:r>
            </a:p>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function</a:t>
              </a:r>
            </a:p>
          </p:txBody>
        </p:sp>
      </p:grpSp>
      <p:sp>
        <p:nvSpPr>
          <p:cNvPr id="40967" name="Line 10"/>
          <p:cNvSpPr>
            <a:spLocks noChangeShapeType="1"/>
          </p:cNvSpPr>
          <p:nvPr/>
        </p:nvSpPr>
        <p:spPr bwMode="auto">
          <a:xfrm>
            <a:off x="1765300" y="2546350"/>
            <a:ext cx="50641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68" name="Text Box 11"/>
          <p:cNvSpPr txBox="1">
            <a:spLocks noChangeArrowheads="1"/>
          </p:cNvSpPr>
          <p:nvPr/>
        </p:nvSpPr>
        <p:spPr bwMode="auto">
          <a:xfrm>
            <a:off x="3603625" y="2428875"/>
            <a:ext cx="846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H(m)</a:t>
            </a:r>
          </a:p>
        </p:txBody>
      </p:sp>
      <p:sp>
        <p:nvSpPr>
          <p:cNvPr id="40969" name="Line 12"/>
          <p:cNvSpPr>
            <a:spLocks noChangeShapeType="1"/>
          </p:cNvSpPr>
          <p:nvPr/>
        </p:nvSpPr>
        <p:spPr bwMode="auto">
          <a:xfrm>
            <a:off x="3789363" y="2840038"/>
            <a:ext cx="1587" cy="3286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0" name="Line 14"/>
          <p:cNvSpPr>
            <a:spLocks noChangeShapeType="1"/>
          </p:cNvSpPr>
          <p:nvPr/>
        </p:nvSpPr>
        <p:spPr bwMode="auto">
          <a:xfrm>
            <a:off x="3154363" y="2560638"/>
            <a:ext cx="5064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0971" name="Group 21"/>
          <p:cNvGrpSpPr>
            <a:grpSpLocks/>
          </p:cNvGrpSpPr>
          <p:nvPr/>
        </p:nvGrpSpPr>
        <p:grpSpPr bwMode="auto">
          <a:xfrm>
            <a:off x="3222625" y="3171825"/>
            <a:ext cx="1192213" cy="955675"/>
            <a:chOff x="1126" y="2124"/>
            <a:chExt cx="751" cy="602"/>
          </a:xfrm>
          <a:solidFill>
            <a:schemeClr val="tx1"/>
          </a:solidFill>
        </p:grpSpPr>
        <p:sp>
          <p:nvSpPr>
            <p:cNvPr id="41037" name="Rectangle 19"/>
            <p:cNvSpPr>
              <a:spLocks noChangeArrowheads="1"/>
            </p:cNvSpPr>
            <p:nvPr/>
          </p:nvSpPr>
          <p:spPr bwMode="auto">
            <a:xfrm>
              <a:off x="1126" y="2124"/>
              <a:ext cx="751" cy="602"/>
            </a:xfrm>
            <a:prstGeom prst="rect">
              <a:avLst/>
            </a:prstGeom>
            <a:grp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38" name="Text Box 20"/>
            <p:cNvSpPr txBox="1">
              <a:spLocks noChangeArrowheads="1"/>
            </p:cNvSpPr>
            <p:nvPr/>
          </p:nvSpPr>
          <p:spPr bwMode="auto">
            <a:xfrm>
              <a:off x="1134" y="2127"/>
              <a:ext cx="742" cy="577"/>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digital</a:t>
              </a:r>
            </a:p>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signature</a:t>
              </a:r>
            </a:p>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(encrypt)</a:t>
              </a:r>
            </a:p>
          </p:txBody>
        </p:sp>
      </p:grpSp>
      <p:sp>
        <p:nvSpPr>
          <p:cNvPr id="40972" name="Text Box 23"/>
          <p:cNvSpPr txBox="1">
            <a:spLocks noChangeArrowheads="1"/>
          </p:cNvSpPr>
          <p:nvPr/>
        </p:nvSpPr>
        <p:spPr bwMode="auto">
          <a:xfrm>
            <a:off x="1490663" y="3252788"/>
            <a:ext cx="9604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Bob’s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private</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40973" name="Picture 24"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2468563" y="3333750"/>
            <a:ext cx="45878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4" name="Group 25"/>
          <p:cNvGrpSpPr>
            <a:grpSpLocks/>
          </p:cNvGrpSpPr>
          <p:nvPr/>
        </p:nvGrpSpPr>
        <p:grpSpPr bwMode="auto">
          <a:xfrm>
            <a:off x="2411413" y="3659188"/>
            <a:ext cx="482600" cy="603250"/>
            <a:chOff x="2997" y="2073"/>
            <a:chExt cx="304" cy="380"/>
          </a:xfrm>
        </p:grpSpPr>
        <p:grpSp>
          <p:nvGrpSpPr>
            <p:cNvPr id="41033" name="Group 26"/>
            <p:cNvGrpSpPr>
              <a:grpSpLocks/>
            </p:cNvGrpSpPr>
            <p:nvPr/>
          </p:nvGrpSpPr>
          <p:grpSpPr bwMode="auto">
            <a:xfrm>
              <a:off x="2997" y="2144"/>
              <a:ext cx="304" cy="309"/>
              <a:chOff x="2997" y="2144"/>
              <a:chExt cx="304" cy="309"/>
            </a:xfrm>
          </p:grpSpPr>
          <p:sp>
            <p:nvSpPr>
              <p:cNvPr id="41035" name="Text Box 27"/>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1036" name="Text Box 28"/>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1034" name="Text Box 29"/>
            <p:cNvSpPr txBox="1">
              <a:spLocks noChangeArrowheads="1"/>
            </p:cNvSpPr>
            <p:nvPr/>
          </p:nvSpPr>
          <p:spPr bwMode="auto">
            <a:xfrm>
              <a:off x="3117" y="2073"/>
              <a:ext cx="1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40975" name="Line 30"/>
          <p:cNvSpPr>
            <a:spLocks noChangeShapeType="1"/>
          </p:cNvSpPr>
          <p:nvPr/>
        </p:nvSpPr>
        <p:spPr bwMode="auto">
          <a:xfrm flipV="1">
            <a:off x="2535238" y="3702050"/>
            <a:ext cx="565150" cy="7938"/>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6" name="Line 38"/>
          <p:cNvSpPr>
            <a:spLocks noChangeShapeType="1"/>
          </p:cNvSpPr>
          <p:nvPr/>
        </p:nvSpPr>
        <p:spPr bwMode="auto">
          <a:xfrm>
            <a:off x="3800475" y="4129088"/>
            <a:ext cx="15875" cy="3127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0977" name="Group 42"/>
          <p:cNvGrpSpPr>
            <a:grpSpLocks/>
          </p:cNvGrpSpPr>
          <p:nvPr/>
        </p:nvGrpSpPr>
        <p:grpSpPr bwMode="auto">
          <a:xfrm>
            <a:off x="828675" y="4799013"/>
            <a:ext cx="846138" cy="519112"/>
            <a:chOff x="984" y="2831"/>
            <a:chExt cx="533" cy="327"/>
          </a:xfrm>
        </p:grpSpPr>
        <p:sp>
          <p:nvSpPr>
            <p:cNvPr id="41031" name="Text Box 40"/>
            <p:cNvSpPr txBox="1">
              <a:spLocks noChangeArrowheads="1"/>
            </p:cNvSpPr>
            <p:nvPr/>
          </p:nvSpPr>
          <p:spPr bwMode="auto">
            <a:xfrm>
              <a:off x="984" y="2831"/>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800">
                  <a:latin typeface="Comic Sans MS" panose="030F0702030302020204" pitchFamily="66" charset="0"/>
                  <a:ea typeface="SimSun" panose="02010600030101010101" pitchFamily="2" charset="-122"/>
                </a:rPr>
                <a:t>+</a:t>
              </a:r>
            </a:p>
          </p:txBody>
        </p:sp>
        <p:sp>
          <p:nvSpPr>
            <p:cNvPr id="41032" name="Oval 41"/>
            <p:cNvSpPr>
              <a:spLocks noChangeArrowheads="1"/>
            </p:cNvSpPr>
            <p:nvPr/>
          </p:nvSpPr>
          <p:spPr bwMode="auto">
            <a:xfrm>
              <a:off x="1152" y="2924"/>
              <a:ext cx="195" cy="16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grpSp>
      <p:sp>
        <p:nvSpPr>
          <p:cNvPr id="40978" name="Line 43"/>
          <p:cNvSpPr>
            <a:spLocks noChangeShapeType="1"/>
          </p:cNvSpPr>
          <p:nvPr/>
        </p:nvSpPr>
        <p:spPr bwMode="auto">
          <a:xfrm>
            <a:off x="1276350" y="2928938"/>
            <a:ext cx="0" cy="198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9" name="Line 45"/>
          <p:cNvSpPr>
            <a:spLocks noChangeShapeType="1"/>
          </p:cNvSpPr>
          <p:nvPr/>
        </p:nvSpPr>
        <p:spPr bwMode="auto">
          <a:xfrm>
            <a:off x="1249363" y="5222875"/>
            <a:ext cx="3175"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0980" name="Picture 46" descr="BS00592_[1]"/>
          <p:cNvPicPr>
            <a:picLocks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93775" y="5551488"/>
            <a:ext cx="627063" cy="768350"/>
          </a:xfrm>
          <a:noFill/>
        </p:spPr>
      </p:pic>
      <p:sp>
        <p:nvSpPr>
          <p:cNvPr id="40981" name="Rectangle 49"/>
          <p:cNvSpPr>
            <a:spLocks noChangeArrowheads="1"/>
          </p:cNvSpPr>
          <p:nvPr/>
        </p:nvSpPr>
        <p:spPr bwMode="auto">
          <a:xfrm>
            <a:off x="520700" y="1303338"/>
            <a:ext cx="38100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20000"/>
              </a:spcBef>
              <a:buClr>
                <a:schemeClr val="accent2"/>
              </a:buClr>
              <a:buSzPct val="85000"/>
              <a:buFont typeface="ZapfDingbats" pitchFamily="82" charset="2"/>
              <a:buNone/>
            </a:pPr>
            <a:r>
              <a:rPr lang="en-US" altLang="zh-CN" sz="2000">
                <a:latin typeface="Comic Sans MS" panose="030F0702030302020204" pitchFamily="66" charset="0"/>
                <a:ea typeface="SimSun" panose="02010600030101010101" pitchFamily="2" charset="-122"/>
              </a:rPr>
              <a:t>Bob sends digitally signed message:</a:t>
            </a:r>
          </a:p>
        </p:txBody>
      </p:sp>
      <p:sp>
        <p:nvSpPr>
          <p:cNvPr id="184370" name="Rectangle 50"/>
          <p:cNvSpPr>
            <a:spLocks noGrp="1" noChangeArrowheads="1"/>
          </p:cNvSpPr>
          <p:nvPr>
            <p:ph type="body" sz="half" idx="2"/>
          </p:nvPr>
        </p:nvSpPr>
        <p:spPr>
          <a:xfrm>
            <a:off x="5483225" y="1393826"/>
            <a:ext cx="3992562" cy="1057275"/>
          </a:xfrm>
          <a:noFill/>
        </p:spPr>
        <p:txBody>
          <a:bodyPr/>
          <a:lstStyle/>
          <a:p>
            <a:pPr>
              <a:buFont typeface="ZapfDingbats" pitchFamily="82" charset="2"/>
              <a:buNone/>
            </a:pPr>
            <a:r>
              <a:rPr lang="en-US" altLang="zh-CN" sz="2000" dirty="0" smtClean="0">
                <a:ea typeface="SimSun" panose="02010600030101010101" pitchFamily="2" charset="-122"/>
              </a:rPr>
              <a:t>Alice verifies signature and integrity of digitally signed message:</a:t>
            </a:r>
          </a:p>
        </p:txBody>
      </p:sp>
      <p:grpSp>
        <p:nvGrpSpPr>
          <p:cNvPr id="40983" name="Group 55"/>
          <p:cNvGrpSpPr>
            <a:grpSpLocks/>
          </p:cNvGrpSpPr>
          <p:nvPr/>
        </p:nvGrpSpPr>
        <p:grpSpPr bwMode="auto">
          <a:xfrm>
            <a:off x="2959100" y="4325938"/>
            <a:ext cx="1722438" cy="995362"/>
            <a:chOff x="3157" y="2362"/>
            <a:chExt cx="1085" cy="627"/>
          </a:xfrm>
        </p:grpSpPr>
        <p:grpSp>
          <p:nvGrpSpPr>
            <p:cNvPr id="41026" name="Group 54"/>
            <p:cNvGrpSpPr>
              <a:grpSpLocks/>
            </p:cNvGrpSpPr>
            <p:nvPr/>
          </p:nvGrpSpPr>
          <p:grpSpPr bwMode="auto">
            <a:xfrm>
              <a:off x="3220" y="2639"/>
              <a:ext cx="923" cy="339"/>
              <a:chOff x="2546" y="3029"/>
              <a:chExt cx="923" cy="339"/>
            </a:xfrm>
          </p:grpSpPr>
          <p:sp>
            <p:nvSpPr>
              <p:cNvPr id="41029" name="Text Box 31"/>
              <p:cNvSpPr txBox="1">
                <a:spLocks noChangeArrowheads="1"/>
              </p:cNvSpPr>
              <p:nvPr/>
            </p:nvSpPr>
            <p:spPr bwMode="auto">
              <a:xfrm>
                <a:off x="2546" y="3118"/>
                <a:ext cx="9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a:t>
                </a:r>
                <a:r>
                  <a:rPr lang="en-US" altLang="zh-CN" sz="2400" baseline="-25000">
                    <a:solidFill>
                      <a:srgbClr val="FF0000"/>
                    </a:solidFill>
                    <a:latin typeface="Comic Sans MS" panose="030F0702030302020204" pitchFamily="66" charset="0"/>
                    <a:ea typeface="SimSun" panose="02010600030101010101" pitchFamily="2" charset="-122"/>
                  </a:rPr>
                  <a:t>B</a:t>
                </a:r>
                <a:r>
                  <a:rPr lang="en-US" altLang="zh-CN" sz="2000">
                    <a:solidFill>
                      <a:srgbClr val="FF0000"/>
                    </a:solidFill>
                    <a:latin typeface="Comic Sans MS" panose="030F0702030302020204" pitchFamily="66" charset="0"/>
                    <a:ea typeface="SimSun" panose="02010600030101010101" pitchFamily="2" charset="-122"/>
                  </a:rPr>
                  <a:t>(H(m))</a:t>
                </a:r>
              </a:p>
            </p:txBody>
          </p:sp>
          <p:sp>
            <p:nvSpPr>
              <p:cNvPr id="41030" name="Text Box 32"/>
              <p:cNvSpPr txBox="1">
                <a:spLocks noChangeArrowheads="1"/>
              </p:cNvSpPr>
              <p:nvPr/>
            </p:nvSpPr>
            <p:spPr bwMode="auto">
              <a:xfrm>
                <a:off x="2554" y="3029"/>
                <a:ext cx="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a:t>
                </a:r>
              </a:p>
            </p:txBody>
          </p:sp>
        </p:grpSp>
        <p:sp>
          <p:nvSpPr>
            <p:cNvPr id="41027" name="Rectangle 37"/>
            <p:cNvSpPr>
              <a:spLocks noChangeArrowheads="1"/>
            </p:cNvSpPr>
            <p:nvPr/>
          </p:nvSpPr>
          <p:spPr bwMode="auto">
            <a:xfrm>
              <a:off x="3291" y="2378"/>
              <a:ext cx="780" cy="6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28" name="Text Box 53"/>
            <p:cNvSpPr txBox="1">
              <a:spLocks noChangeArrowheads="1"/>
            </p:cNvSpPr>
            <p:nvPr/>
          </p:nvSpPr>
          <p:spPr bwMode="auto">
            <a:xfrm>
              <a:off x="3157" y="2362"/>
              <a:ext cx="108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a:solidFill>
                    <a:srgbClr val="FF0000"/>
                  </a:solidFill>
                  <a:latin typeface="Comic Sans MS" panose="030F0702030302020204" pitchFamily="66" charset="0"/>
                  <a:ea typeface="SimSun" panose="02010600030101010101" pitchFamily="2" charset="-122"/>
                </a:rPr>
                <a:t>encrypted </a:t>
              </a:r>
            </a:p>
            <a:p>
              <a:pPr algn="ctr">
                <a:spcBef>
                  <a:spcPct val="0"/>
                </a:spcBef>
                <a:buClrTx/>
                <a:buSzTx/>
                <a:buFontTx/>
                <a:buNone/>
              </a:pPr>
              <a:r>
                <a:rPr lang="en-US" altLang="zh-CN" sz="1800">
                  <a:solidFill>
                    <a:srgbClr val="FF0000"/>
                  </a:solidFill>
                  <a:latin typeface="Comic Sans MS" panose="030F0702030302020204" pitchFamily="66" charset="0"/>
                  <a:ea typeface="SimSun" panose="02010600030101010101" pitchFamily="2" charset="-122"/>
                </a:rPr>
                <a:t>msg digest</a:t>
              </a:r>
            </a:p>
          </p:txBody>
        </p:sp>
      </p:grpSp>
      <p:sp>
        <p:nvSpPr>
          <p:cNvPr id="40984" name="Line 56"/>
          <p:cNvSpPr>
            <a:spLocks noChangeShapeType="1"/>
          </p:cNvSpPr>
          <p:nvPr/>
        </p:nvSpPr>
        <p:spPr bwMode="auto">
          <a:xfrm flipH="1">
            <a:off x="1377950" y="5078413"/>
            <a:ext cx="180181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84371" name="Picture 51" descr="BS00592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038" y="2201863"/>
            <a:ext cx="6270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0" name="Line 60"/>
          <p:cNvSpPr>
            <a:spLocks noChangeShapeType="1"/>
          </p:cNvSpPr>
          <p:nvPr/>
        </p:nvSpPr>
        <p:spPr bwMode="auto">
          <a:xfrm>
            <a:off x="8116888" y="3352800"/>
            <a:ext cx="15875" cy="3127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 name="Group 61"/>
          <p:cNvGrpSpPr>
            <a:grpSpLocks/>
          </p:cNvGrpSpPr>
          <p:nvPr/>
        </p:nvGrpSpPr>
        <p:grpSpPr bwMode="auto">
          <a:xfrm>
            <a:off x="7248525" y="2339975"/>
            <a:ext cx="1722438" cy="995363"/>
            <a:chOff x="3157" y="2362"/>
            <a:chExt cx="1085" cy="627"/>
          </a:xfrm>
        </p:grpSpPr>
        <p:grpSp>
          <p:nvGrpSpPr>
            <p:cNvPr id="41021" name="Group 62"/>
            <p:cNvGrpSpPr>
              <a:grpSpLocks/>
            </p:cNvGrpSpPr>
            <p:nvPr/>
          </p:nvGrpSpPr>
          <p:grpSpPr bwMode="auto">
            <a:xfrm>
              <a:off x="3220" y="2639"/>
              <a:ext cx="923" cy="339"/>
              <a:chOff x="2546" y="3029"/>
              <a:chExt cx="923" cy="339"/>
            </a:xfrm>
          </p:grpSpPr>
          <p:sp>
            <p:nvSpPr>
              <p:cNvPr id="41024" name="Text Box 63"/>
              <p:cNvSpPr txBox="1">
                <a:spLocks noChangeArrowheads="1"/>
              </p:cNvSpPr>
              <p:nvPr/>
            </p:nvSpPr>
            <p:spPr bwMode="auto">
              <a:xfrm>
                <a:off x="2546" y="3118"/>
                <a:ext cx="9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a:t>
                </a:r>
                <a:r>
                  <a:rPr lang="en-US" altLang="zh-CN" sz="2400" baseline="-25000">
                    <a:solidFill>
                      <a:srgbClr val="FF0000"/>
                    </a:solidFill>
                    <a:latin typeface="Comic Sans MS" panose="030F0702030302020204" pitchFamily="66" charset="0"/>
                    <a:ea typeface="SimSun" panose="02010600030101010101" pitchFamily="2" charset="-122"/>
                  </a:rPr>
                  <a:t>B</a:t>
                </a:r>
                <a:r>
                  <a:rPr lang="en-US" altLang="zh-CN" sz="2000">
                    <a:solidFill>
                      <a:srgbClr val="FF0000"/>
                    </a:solidFill>
                    <a:latin typeface="Comic Sans MS" panose="030F0702030302020204" pitchFamily="66" charset="0"/>
                    <a:ea typeface="SimSun" panose="02010600030101010101" pitchFamily="2" charset="-122"/>
                  </a:rPr>
                  <a:t>(H(m))</a:t>
                </a:r>
              </a:p>
            </p:txBody>
          </p:sp>
          <p:sp>
            <p:nvSpPr>
              <p:cNvPr id="41025" name="Text Box 64"/>
              <p:cNvSpPr txBox="1">
                <a:spLocks noChangeArrowheads="1"/>
              </p:cNvSpPr>
              <p:nvPr/>
            </p:nvSpPr>
            <p:spPr bwMode="auto">
              <a:xfrm>
                <a:off x="2554" y="3029"/>
                <a:ext cx="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a:t>
                </a:r>
              </a:p>
            </p:txBody>
          </p:sp>
        </p:grpSp>
        <p:sp>
          <p:nvSpPr>
            <p:cNvPr id="41022" name="Rectangle 65"/>
            <p:cNvSpPr>
              <a:spLocks noChangeArrowheads="1"/>
            </p:cNvSpPr>
            <p:nvPr/>
          </p:nvSpPr>
          <p:spPr bwMode="auto">
            <a:xfrm>
              <a:off x="3291" y="2378"/>
              <a:ext cx="780" cy="6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23" name="Text Box 66"/>
            <p:cNvSpPr txBox="1">
              <a:spLocks noChangeArrowheads="1"/>
            </p:cNvSpPr>
            <p:nvPr/>
          </p:nvSpPr>
          <p:spPr bwMode="auto">
            <a:xfrm>
              <a:off x="3157" y="2362"/>
              <a:ext cx="108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a:solidFill>
                    <a:srgbClr val="FF0000"/>
                  </a:solidFill>
                  <a:latin typeface="Comic Sans MS" panose="030F0702030302020204" pitchFamily="66" charset="0"/>
                  <a:ea typeface="SimSun" panose="02010600030101010101" pitchFamily="2" charset="-122"/>
                </a:rPr>
                <a:t>encrypted </a:t>
              </a:r>
            </a:p>
            <a:p>
              <a:pPr algn="ctr">
                <a:spcBef>
                  <a:spcPct val="0"/>
                </a:spcBef>
                <a:buClrTx/>
                <a:buSzTx/>
                <a:buFontTx/>
                <a:buNone/>
              </a:pPr>
              <a:r>
                <a:rPr lang="en-US" altLang="zh-CN" sz="1800">
                  <a:solidFill>
                    <a:srgbClr val="FF0000"/>
                  </a:solidFill>
                  <a:latin typeface="Comic Sans MS" panose="030F0702030302020204" pitchFamily="66" charset="0"/>
                  <a:ea typeface="SimSun" panose="02010600030101010101" pitchFamily="2" charset="-122"/>
                </a:rPr>
                <a:t>msg digest</a:t>
              </a:r>
            </a:p>
          </p:txBody>
        </p:sp>
      </p:grpSp>
      <p:grpSp>
        <p:nvGrpSpPr>
          <p:cNvPr id="12" name="Group 69"/>
          <p:cNvGrpSpPr>
            <a:grpSpLocks/>
          </p:cNvGrpSpPr>
          <p:nvPr/>
        </p:nvGrpSpPr>
        <p:grpSpPr bwMode="auto">
          <a:xfrm>
            <a:off x="5054600" y="3254375"/>
            <a:ext cx="1343025" cy="841375"/>
            <a:chOff x="403" y="1308"/>
            <a:chExt cx="846" cy="530"/>
          </a:xfrm>
        </p:grpSpPr>
        <p:sp>
          <p:nvSpPr>
            <p:cNvPr id="41019" name="Rectangle 70"/>
            <p:cNvSpPr>
              <a:spLocks noChangeArrowheads="1"/>
            </p:cNvSpPr>
            <p:nvPr/>
          </p:nvSpPr>
          <p:spPr bwMode="auto">
            <a:xfrm>
              <a:off x="477" y="1308"/>
              <a:ext cx="685" cy="498"/>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20" name="Text Box 71"/>
            <p:cNvSpPr txBox="1">
              <a:spLocks noChangeArrowheads="1"/>
            </p:cNvSpPr>
            <p:nvPr/>
          </p:nvSpPr>
          <p:spPr bwMode="auto">
            <a:xfrm>
              <a:off x="403" y="1318"/>
              <a:ext cx="846"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large </a:t>
              </a:r>
            </a:p>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message</a:t>
              </a:r>
            </a:p>
            <a:p>
              <a:pPr algn="ctr">
                <a:lnSpc>
                  <a:spcPct val="80000"/>
                </a:lnSpc>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m</a:t>
              </a:r>
            </a:p>
          </p:txBody>
        </p:sp>
      </p:grpSp>
      <p:grpSp>
        <p:nvGrpSpPr>
          <p:cNvPr id="13" name="Group 72"/>
          <p:cNvGrpSpPr>
            <a:grpSpLocks/>
          </p:cNvGrpSpPr>
          <p:nvPr/>
        </p:nvGrpSpPr>
        <p:grpSpPr bwMode="auto">
          <a:xfrm>
            <a:off x="5164138" y="4287838"/>
            <a:ext cx="1066800" cy="646112"/>
            <a:chOff x="1376" y="982"/>
            <a:chExt cx="672" cy="407"/>
          </a:xfrm>
          <a:solidFill>
            <a:schemeClr val="tx1"/>
          </a:solidFill>
        </p:grpSpPr>
        <p:sp>
          <p:nvSpPr>
            <p:cNvPr id="41017" name="Rectangle 73"/>
            <p:cNvSpPr>
              <a:spLocks noChangeArrowheads="1"/>
            </p:cNvSpPr>
            <p:nvPr/>
          </p:nvSpPr>
          <p:spPr bwMode="auto">
            <a:xfrm>
              <a:off x="1397" y="982"/>
              <a:ext cx="619" cy="398"/>
            </a:xfrm>
            <a:prstGeom prst="rect">
              <a:avLst/>
            </a:prstGeom>
            <a:grp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18" name="Text Box 74"/>
            <p:cNvSpPr txBox="1">
              <a:spLocks noChangeArrowheads="1"/>
            </p:cNvSpPr>
            <p:nvPr/>
          </p:nvSpPr>
          <p:spPr bwMode="auto">
            <a:xfrm>
              <a:off x="1376" y="985"/>
              <a:ext cx="672" cy="40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H: Hash</a:t>
              </a:r>
            </a:p>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function</a:t>
              </a:r>
            </a:p>
          </p:txBody>
        </p:sp>
      </p:grpSp>
      <p:grpSp>
        <p:nvGrpSpPr>
          <p:cNvPr id="14" name="Group 82"/>
          <p:cNvGrpSpPr>
            <a:grpSpLocks/>
          </p:cNvGrpSpPr>
          <p:nvPr/>
        </p:nvGrpSpPr>
        <p:grpSpPr bwMode="auto">
          <a:xfrm>
            <a:off x="5289550" y="5132388"/>
            <a:ext cx="873125" cy="420687"/>
            <a:chOff x="3305" y="3136"/>
            <a:chExt cx="550" cy="265"/>
          </a:xfrm>
        </p:grpSpPr>
        <p:sp>
          <p:nvSpPr>
            <p:cNvPr id="41015" name="Rectangle 75"/>
            <p:cNvSpPr>
              <a:spLocks noChangeArrowheads="1"/>
            </p:cNvSpPr>
            <p:nvPr/>
          </p:nvSpPr>
          <p:spPr bwMode="auto">
            <a:xfrm>
              <a:off x="3336" y="3136"/>
              <a:ext cx="480" cy="257"/>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16" name="Text Box 76"/>
            <p:cNvSpPr txBox="1">
              <a:spLocks noChangeArrowheads="1"/>
            </p:cNvSpPr>
            <p:nvPr/>
          </p:nvSpPr>
          <p:spPr bwMode="auto">
            <a:xfrm>
              <a:off x="3305" y="3151"/>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H(m)</a:t>
              </a:r>
            </a:p>
          </p:txBody>
        </p:sp>
      </p:grpSp>
      <p:grpSp>
        <p:nvGrpSpPr>
          <p:cNvPr id="15" name="Group 78"/>
          <p:cNvGrpSpPr>
            <a:grpSpLocks/>
          </p:cNvGrpSpPr>
          <p:nvPr/>
        </p:nvGrpSpPr>
        <p:grpSpPr bwMode="auto">
          <a:xfrm>
            <a:off x="7596188" y="3705225"/>
            <a:ext cx="1196975" cy="955675"/>
            <a:chOff x="1126" y="2124"/>
            <a:chExt cx="754" cy="602"/>
          </a:xfrm>
          <a:solidFill>
            <a:schemeClr val="tx1"/>
          </a:solidFill>
        </p:grpSpPr>
        <p:sp>
          <p:nvSpPr>
            <p:cNvPr id="41013" name="Rectangle 79"/>
            <p:cNvSpPr>
              <a:spLocks noChangeArrowheads="1"/>
            </p:cNvSpPr>
            <p:nvPr/>
          </p:nvSpPr>
          <p:spPr bwMode="auto">
            <a:xfrm>
              <a:off x="1126" y="2124"/>
              <a:ext cx="751" cy="602"/>
            </a:xfrm>
            <a:prstGeom prst="rect">
              <a:avLst/>
            </a:prstGeom>
            <a:grp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14" name="Text Box 80"/>
            <p:cNvSpPr txBox="1">
              <a:spLocks noChangeArrowheads="1"/>
            </p:cNvSpPr>
            <p:nvPr/>
          </p:nvSpPr>
          <p:spPr bwMode="auto">
            <a:xfrm>
              <a:off x="1131" y="2127"/>
              <a:ext cx="749" cy="577"/>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digital</a:t>
              </a:r>
            </a:p>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signature</a:t>
              </a:r>
            </a:p>
            <a:p>
              <a:pPr algn="ctr">
                <a:spcBef>
                  <a:spcPct val="0"/>
                </a:spcBef>
                <a:buClrTx/>
                <a:buSzTx/>
                <a:buFontTx/>
                <a:buNone/>
              </a:pPr>
              <a:r>
                <a:rPr lang="en-US" altLang="zh-CN" sz="1800">
                  <a:solidFill>
                    <a:schemeClr val="bg1"/>
                  </a:solidFill>
                  <a:latin typeface="Comic Sans MS" panose="030F0702030302020204" pitchFamily="66" charset="0"/>
                  <a:ea typeface="SimSun" panose="02010600030101010101" pitchFamily="2" charset="-122"/>
                </a:rPr>
                <a:t>(decrypt)</a:t>
              </a:r>
            </a:p>
          </p:txBody>
        </p:sp>
      </p:grpSp>
      <p:sp>
        <p:nvSpPr>
          <p:cNvPr id="184401" name="Line 81"/>
          <p:cNvSpPr>
            <a:spLocks noChangeShapeType="1"/>
          </p:cNvSpPr>
          <p:nvPr/>
        </p:nvSpPr>
        <p:spPr bwMode="auto">
          <a:xfrm>
            <a:off x="8132763" y="4748213"/>
            <a:ext cx="15875" cy="3127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6" name="Group 83"/>
          <p:cNvGrpSpPr>
            <a:grpSpLocks/>
          </p:cNvGrpSpPr>
          <p:nvPr/>
        </p:nvGrpSpPr>
        <p:grpSpPr bwMode="auto">
          <a:xfrm>
            <a:off x="7762875" y="5129213"/>
            <a:ext cx="873125" cy="420687"/>
            <a:chOff x="3305" y="3136"/>
            <a:chExt cx="550" cy="265"/>
          </a:xfrm>
        </p:grpSpPr>
        <p:sp>
          <p:nvSpPr>
            <p:cNvPr id="41011" name="Rectangle 84"/>
            <p:cNvSpPr>
              <a:spLocks noChangeArrowheads="1"/>
            </p:cNvSpPr>
            <p:nvPr/>
          </p:nvSpPr>
          <p:spPr bwMode="auto">
            <a:xfrm>
              <a:off x="3336" y="3136"/>
              <a:ext cx="480" cy="257"/>
            </a:xfrm>
            <a:prstGeom prst="rect">
              <a:avLst/>
            </a:prstGeom>
            <a:solidFill>
              <a:schemeClr val="bg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1012" name="Text Box 85"/>
            <p:cNvSpPr txBox="1">
              <a:spLocks noChangeArrowheads="1"/>
            </p:cNvSpPr>
            <p:nvPr/>
          </p:nvSpPr>
          <p:spPr bwMode="auto">
            <a:xfrm>
              <a:off x="3305" y="3151"/>
              <a:ext cx="5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H(m)</a:t>
              </a:r>
            </a:p>
          </p:txBody>
        </p:sp>
      </p:grpSp>
      <p:sp>
        <p:nvSpPr>
          <p:cNvPr id="184406" name="Line 86"/>
          <p:cNvSpPr>
            <a:spLocks noChangeShapeType="1"/>
          </p:cNvSpPr>
          <p:nvPr/>
        </p:nvSpPr>
        <p:spPr bwMode="auto">
          <a:xfrm flipH="1">
            <a:off x="6003925" y="2571750"/>
            <a:ext cx="1449388"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84407" name="Line 87"/>
          <p:cNvSpPr>
            <a:spLocks noChangeShapeType="1"/>
          </p:cNvSpPr>
          <p:nvPr/>
        </p:nvSpPr>
        <p:spPr bwMode="auto">
          <a:xfrm>
            <a:off x="5638800" y="2914650"/>
            <a:ext cx="15875" cy="3127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08" name="Line 88"/>
          <p:cNvSpPr>
            <a:spLocks noChangeShapeType="1"/>
          </p:cNvSpPr>
          <p:nvPr/>
        </p:nvSpPr>
        <p:spPr bwMode="auto">
          <a:xfrm>
            <a:off x="5678488" y="4037013"/>
            <a:ext cx="15875" cy="3127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09" name="Line 89"/>
          <p:cNvSpPr>
            <a:spLocks noChangeShapeType="1"/>
          </p:cNvSpPr>
          <p:nvPr/>
        </p:nvSpPr>
        <p:spPr bwMode="auto">
          <a:xfrm>
            <a:off x="5689600" y="4892675"/>
            <a:ext cx="15875" cy="3127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10" name="Text Box 90"/>
          <p:cNvSpPr txBox="1">
            <a:spLocks noChangeArrowheads="1"/>
          </p:cNvSpPr>
          <p:nvPr/>
        </p:nvSpPr>
        <p:spPr bwMode="auto">
          <a:xfrm>
            <a:off x="6061075" y="3643313"/>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Bob’s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public</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184411" name="Picture 91"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038975" y="3724275"/>
            <a:ext cx="4587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92"/>
          <p:cNvGrpSpPr>
            <a:grpSpLocks/>
          </p:cNvGrpSpPr>
          <p:nvPr/>
        </p:nvGrpSpPr>
        <p:grpSpPr bwMode="auto">
          <a:xfrm>
            <a:off x="6981825" y="4049713"/>
            <a:ext cx="482600" cy="603250"/>
            <a:chOff x="2997" y="2073"/>
            <a:chExt cx="304" cy="380"/>
          </a:xfrm>
        </p:grpSpPr>
        <p:grpSp>
          <p:nvGrpSpPr>
            <p:cNvPr id="41007" name="Group 93"/>
            <p:cNvGrpSpPr>
              <a:grpSpLocks/>
            </p:cNvGrpSpPr>
            <p:nvPr/>
          </p:nvGrpSpPr>
          <p:grpSpPr bwMode="auto">
            <a:xfrm>
              <a:off x="2997" y="2144"/>
              <a:ext cx="304" cy="309"/>
              <a:chOff x="2997" y="2144"/>
              <a:chExt cx="304" cy="309"/>
            </a:xfrm>
          </p:grpSpPr>
          <p:sp>
            <p:nvSpPr>
              <p:cNvPr id="41009" name="Text Box 94"/>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1010" name="Text Box 95"/>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1008" name="Text Box 96"/>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184417" name="Line 97"/>
          <p:cNvSpPr>
            <a:spLocks noChangeShapeType="1"/>
          </p:cNvSpPr>
          <p:nvPr/>
        </p:nvSpPr>
        <p:spPr bwMode="auto">
          <a:xfrm flipV="1">
            <a:off x="7105650" y="4092575"/>
            <a:ext cx="423863" cy="7938"/>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19" name="Line 99"/>
          <p:cNvSpPr>
            <a:spLocks noChangeShapeType="1"/>
          </p:cNvSpPr>
          <p:nvPr/>
        </p:nvSpPr>
        <p:spPr bwMode="auto">
          <a:xfrm>
            <a:off x="5681663" y="5581650"/>
            <a:ext cx="873125" cy="21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20" name="Line 100"/>
          <p:cNvSpPr>
            <a:spLocks noChangeShapeType="1"/>
          </p:cNvSpPr>
          <p:nvPr/>
        </p:nvSpPr>
        <p:spPr bwMode="auto">
          <a:xfrm flipH="1">
            <a:off x="7299325" y="5575300"/>
            <a:ext cx="873125" cy="211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21" name="Text Box 101"/>
          <p:cNvSpPr txBox="1">
            <a:spLocks noChangeArrowheads="1"/>
          </p:cNvSpPr>
          <p:nvPr/>
        </p:nvSpPr>
        <p:spPr bwMode="auto">
          <a:xfrm>
            <a:off x="6170613" y="5640388"/>
            <a:ext cx="1439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latin typeface="Comic Sans MS" panose="030F0702030302020204" pitchFamily="66" charset="0"/>
                <a:ea typeface="SimSun" panose="02010600030101010101" pitchFamily="2" charset="-122"/>
              </a:rPr>
              <a:t>equal</a:t>
            </a:r>
          </a:p>
          <a:p>
            <a:pPr algn="ctr">
              <a:spcBef>
                <a:spcPct val="0"/>
              </a:spcBef>
              <a:buClrTx/>
              <a:buSzTx/>
              <a:buFontTx/>
              <a:buNone/>
            </a:pPr>
            <a:r>
              <a:rPr lang="en-US" altLang="zh-CN" sz="2400">
                <a:latin typeface="Comic Sans MS" panose="030F0702030302020204" pitchFamily="66" charset="0"/>
                <a:ea typeface="SimSun" panose="02010600030101010101" pitchFamily="2" charset="-122"/>
              </a:rPr>
              <a:t> ?</a:t>
            </a:r>
          </a:p>
        </p:txBody>
      </p:sp>
      <p:sp>
        <p:nvSpPr>
          <p:cNvPr id="41005" name="Rectangle 102"/>
          <p:cNvSpPr>
            <a:spLocks noChangeArrowheads="1"/>
          </p:cNvSpPr>
          <p:nvPr/>
        </p:nvSpPr>
        <p:spPr bwMode="auto">
          <a:xfrm>
            <a:off x="244475" y="0"/>
            <a:ext cx="8183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u="sng" dirty="0">
                <a:solidFill>
                  <a:srgbClr val="0070C0"/>
                </a:solidFill>
                <a:latin typeface="Comic Sans MS" panose="030F0702030302020204" pitchFamily="66" charset="0"/>
                <a:ea typeface="SimSun" panose="02010600030101010101" pitchFamily="2" charset="-122"/>
              </a:rPr>
              <a:t>Digital signature = signed message digest</a:t>
            </a:r>
            <a:endParaRPr lang="en-US" altLang="zh-CN" sz="2800" u="sng" dirty="0">
              <a:solidFill>
                <a:srgbClr val="0070C0"/>
              </a:solidFill>
              <a:latin typeface="Comic Sans MS" panose="030F0702030302020204" pitchFamily="66" charset="0"/>
              <a:ea typeface="SimSun" panose="02010600030101010101" pitchFamily="2" charset="-122"/>
            </a:endParaRPr>
          </a:p>
        </p:txBody>
      </p:sp>
      <p:sp>
        <p:nvSpPr>
          <p:cNvPr id="184424" name="Text Box 104"/>
          <p:cNvSpPr txBox="1">
            <a:spLocks noChangeArrowheads="1"/>
          </p:cNvSpPr>
          <p:nvPr/>
        </p:nvSpPr>
        <p:spPr bwMode="auto">
          <a:xfrm>
            <a:off x="2373313" y="5749925"/>
            <a:ext cx="3109912" cy="519113"/>
          </a:xfrm>
          <a:prstGeom prst="rect">
            <a:avLst/>
          </a:prstGeom>
          <a:noFill/>
          <a:ln w="9525">
            <a:noFill/>
            <a:miter lim="800000"/>
            <a:headEnd/>
            <a:tailEnd/>
          </a:ln>
          <a:effectLst/>
        </p:spPr>
        <p:txBody>
          <a:bodyPr wrap="none">
            <a:spAutoFit/>
          </a:bodyPr>
          <a:lstStyle/>
          <a:p>
            <a:pPr algn="ctr">
              <a:defRPr/>
            </a:pPr>
            <a:r>
              <a:rPr lang="en-US" altLang="zh-CN" sz="2800" b="1">
                <a:solidFill>
                  <a:srgbClr val="FF3300"/>
                </a:solidFill>
                <a:effectLst>
                  <a:outerShdw blurRad="38100" dist="38100" dir="2700000" algn="tl">
                    <a:srgbClr val="C0C0C0"/>
                  </a:outerShdw>
                </a:effectLst>
                <a:ea typeface="宋体" pitchFamily="2" charset="-122"/>
              </a:rPr>
              <a:t>No confidentiality !</a:t>
            </a:r>
          </a:p>
        </p:txBody>
      </p:sp>
    </p:spTree>
    <p:extLst>
      <p:ext uri="{BB962C8B-B14F-4D97-AF65-F5344CB8AC3E}">
        <p14:creationId xmlns:p14="http://schemas.microsoft.com/office/powerpoint/2010/main" val="199552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4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4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4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4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44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44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44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4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44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44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44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4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0" grpId="0" build="p"/>
      <p:bldP spid="184410" grpId="0"/>
      <p:bldP spid="184421" grpId="0"/>
      <p:bldP spid="1844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requires security</a:t>
            </a:r>
            <a:endParaRPr lang="en-US" dirty="0"/>
          </a:p>
        </p:txBody>
      </p:sp>
      <p:sp>
        <p:nvSpPr>
          <p:cNvPr id="3" name="Content Placeholder 2"/>
          <p:cNvSpPr>
            <a:spLocks noGrp="1"/>
          </p:cNvSpPr>
          <p:nvPr>
            <p:ph idx="1"/>
          </p:nvPr>
        </p:nvSpPr>
        <p:spPr/>
        <p:txBody>
          <a:bodyPr/>
          <a:lstStyle/>
          <a:p>
            <a:r>
              <a:rPr lang="en-US" dirty="0" smtClean="0">
                <a:solidFill>
                  <a:srgbClr val="0000FF"/>
                </a:solidFill>
              </a:rPr>
              <a:t>TCP and Project 1 show how to get reliability</a:t>
            </a:r>
            <a:endParaRPr lang="en-US" dirty="0" smtClean="0"/>
          </a:p>
          <a:p>
            <a:pPr lvl="1"/>
            <a:r>
              <a:rPr lang="en-US" dirty="0" smtClean="0"/>
              <a:t>Internet routers and links can drop messages</a:t>
            </a:r>
            <a:endParaRPr lang="en-US" dirty="0" smtClean="0"/>
          </a:p>
          <a:p>
            <a:r>
              <a:rPr lang="en-US" dirty="0" smtClean="0">
                <a:solidFill>
                  <a:srgbClr val="0000FF"/>
                </a:solidFill>
              </a:rPr>
              <a:t>But a huge problem is security</a:t>
            </a:r>
            <a:endParaRPr lang="en-US" dirty="0" smtClean="0"/>
          </a:p>
          <a:p>
            <a:pPr lvl="1"/>
            <a:r>
              <a:rPr lang="en-US" dirty="0" smtClean="0"/>
              <a:t>Hackers can read, change messages, claim to be others</a:t>
            </a:r>
            <a:endParaRPr lang="en-US" dirty="0" smtClean="0">
              <a:solidFill>
                <a:srgbClr val="0000FF"/>
              </a:solidFill>
            </a:endParaRPr>
          </a:p>
          <a:p>
            <a:r>
              <a:rPr lang="en-US" dirty="0" smtClean="0">
                <a:solidFill>
                  <a:srgbClr val="0000FF"/>
                </a:solidFill>
              </a:rPr>
              <a:t>Typical Guarantees we would like</a:t>
            </a:r>
            <a:endParaRPr lang="en-US" dirty="0"/>
          </a:p>
          <a:p>
            <a:pPr lvl="1"/>
            <a:r>
              <a:rPr lang="en-US" dirty="0" smtClean="0"/>
              <a:t>Confidentiality, Integrity, Authentication</a:t>
            </a:r>
            <a:endParaRPr lang="en-US" dirty="0" smtClean="0"/>
          </a:p>
          <a:p>
            <a:r>
              <a:rPr lang="en-US" dirty="0" smtClean="0">
                <a:solidFill>
                  <a:srgbClr val="0000FF"/>
                </a:solidFill>
              </a:rPr>
              <a:t>Who should provide these guarantees</a:t>
            </a:r>
            <a:endParaRPr lang="en-US" dirty="0"/>
          </a:p>
          <a:p>
            <a:pPr lvl="1"/>
            <a:r>
              <a:rPr lang="en-US" dirty="0" smtClean="0"/>
              <a:t>In the past this was done at higher layers in ad hoc ways, but it makes more sense to have a standard at the Transport Layer just above TCP, Transport Layer Security (TLS)</a:t>
            </a:r>
            <a:endParaRPr lang="en-US" dirty="0"/>
          </a:p>
          <a:p>
            <a:pPr lvl="1"/>
            <a:r>
              <a:rPr lang="en-US" dirty="0" smtClean="0"/>
              <a:t>Basis of </a:t>
            </a:r>
            <a:r>
              <a:rPr lang="en-US" dirty="0" smtClean="0">
                <a:solidFill>
                  <a:srgbClr val="00B050"/>
                </a:solidFill>
              </a:rPr>
              <a:t>https </a:t>
            </a:r>
            <a:r>
              <a:rPr lang="en-US" dirty="0" smtClean="0"/>
              <a:t>and what was called SSL. You will implement a simplified version of TLS in Project 2</a:t>
            </a:r>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fld id="{603FE706-B21F-114E-8808-5DBE0296B0E8}" type="slidenum">
              <a:rPr lang="en-US" smtClean="0"/>
              <a:pPr/>
              <a:t>3</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 </a:t>
            </a:r>
            <a:r>
              <a:rPr lang="en-US" b="0" dirty="0" smtClean="0">
                <a:latin typeface="+mj-lt"/>
              </a:rPr>
              <a:t>– </a:t>
            </a:r>
            <a:r>
              <a:rPr lang="en-US" b="0" dirty="0" smtClean="0">
                <a:latin typeface="+mj-lt"/>
              </a:rPr>
              <a:t>Security</a:t>
            </a:r>
            <a:endParaRPr lang="en-US" b="0" dirty="0">
              <a:latin typeface="+mj-lt"/>
            </a:endParaRPr>
          </a:p>
        </p:txBody>
      </p:sp>
    </p:spTree>
    <p:extLst>
      <p:ext uri="{BB962C8B-B14F-4D97-AF65-F5344CB8AC3E}">
        <p14:creationId xmlns:p14="http://schemas.microsoft.com/office/powerpoint/2010/main" val="41599814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5"/>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36867"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dirty="0" smtClean="0">
                <a:latin typeface="Comic Sans MS" panose="030F0702030302020204" pitchFamily="66" charset="0"/>
              </a:rPr>
              <a:t>7-</a:t>
            </a:r>
            <a:fld id="{72F7E7E3-32C4-471C-9987-35022025A143}" type="slidenum">
              <a:rPr lang="en-US" altLang="zh-CN" sz="1400" smtClean="0">
                <a:latin typeface="Comic Sans MS" panose="030F0702030302020204" pitchFamily="66" charset="0"/>
              </a:rPr>
              <a:pPr>
                <a:spcBef>
                  <a:spcPct val="0"/>
                </a:spcBef>
                <a:buClrTx/>
                <a:buSzTx/>
                <a:buFontTx/>
                <a:buNone/>
              </a:pPr>
              <a:t>30</a:t>
            </a:fld>
            <a:endParaRPr lang="en-US" altLang="zh-CN" sz="1400" dirty="0" smtClean="0">
              <a:latin typeface="Comic Sans MS" panose="030F0702030302020204" pitchFamily="66" charset="0"/>
            </a:endParaRPr>
          </a:p>
        </p:txBody>
      </p:sp>
      <p:sp>
        <p:nvSpPr>
          <p:cNvPr id="84996" name="Rectangle 2"/>
          <p:cNvSpPr>
            <a:spLocks noGrp="1" noChangeArrowheads="1"/>
          </p:cNvSpPr>
          <p:nvPr>
            <p:ph type="title"/>
          </p:nvPr>
        </p:nvSpPr>
        <p:spPr>
          <a:xfrm>
            <a:off x="1435100" y="274638"/>
            <a:ext cx="7499350" cy="1143000"/>
          </a:xfrm>
        </p:spPr>
        <p:txBody>
          <a:bodyPr vert="horz" wrap="square" lIns="91440" tIns="45720" rIns="91440" bIns="45720" numCol="1" anchorCtr="0" compatLnSpc="1">
            <a:prstTxWarp prst="textNoShape">
              <a:avLst/>
            </a:prstTxWarp>
          </a:bodyPr>
          <a:lstStyle/>
          <a:p>
            <a:pPr>
              <a:defRPr/>
            </a:pPr>
            <a:r>
              <a:rPr lang="en-US" altLang="zh-CN" sz="3600" dirty="0" smtClean="0">
                <a:effectLst>
                  <a:outerShdw blurRad="38100" dist="38100" dir="2700000" algn="tl">
                    <a:srgbClr val="C0C0C0"/>
                  </a:outerShdw>
                </a:effectLst>
                <a:ea typeface="SimSun" panose="02010600030101010101" pitchFamily="2" charset="-122"/>
              </a:rPr>
              <a:t>Message Authentication Code (MAC, not MAC address!!)</a:t>
            </a:r>
            <a:endParaRPr lang="en-US" altLang="zh-CN" sz="2800" dirty="0" smtClean="0">
              <a:effectLst>
                <a:outerShdw blurRad="38100" dist="38100" dir="2700000" algn="tl">
                  <a:srgbClr val="C0C0C0"/>
                </a:outerShdw>
              </a:effectLst>
              <a:ea typeface="SimSun" panose="02010600030101010101" pitchFamily="2" charset="-122"/>
            </a:endParaRPr>
          </a:p>
        </p:txBody>
      </p:sp>
      <p:sp>
        <p:nvSpPr>
          <p:cNvPr id="36869" name="Rectangle 3"/>
          <p:cNvSpPr>
            <a:spLocks noGrp="1" noChangeArrowheads="1"/>
          </p:cNvSpPr>
          <p:nvPr>
            <p:ph type="body" sz="half" idx="1"/>
          </p:nvPr>
        </p:nvSpPr>
        <p:spPr>
          <a:xfrm>
            <a:off x="611187" y="1739900"/>
            <a:ext cx="7972095" cy="4324470"/>
          </a:xfrm>
        </p:spPr>
        <p:txBody>
          <a:bodyPr/>
          <a:lstStyle/>
          <a:p>
            <a:pPr>
              <a:buFont typeface="ZapfDingbats" pitchFamily="82" charset="2"/>
              <a:buNone/>
            </a:pPr>
            <a:r>
              <a:rPr lang="en-US" altLang="zh-CN" sz="2400" u="sng" dirty="0" smtClean="0">
                <a:ea typeface="SimSun" panose="02010600030101010101" pitchFamily="2" charset="-122"/>
              </a:rPr>
              <a:t>Message Digest </a:t>
            </a:r>
            <a:r>
              <a:rPr lang="en-US" altLang="zh-CN" sz="2400" dirty="0" smtClean="0">
                <a:ea typeface="SimSun" panose="02010600030101010101" pitchFamily="2" charset="-122"/>
              </a:rPr>
              <a:t>(like SHA-2): a hash that guarantees </a:t>
            </a:r>
            <a:r>
              <a:rPr lang="en-US" altLang="zh-CN" sz="2400" i="1" dirty="0" smtClean="0">
                <a:ea typeface="SimSun" panose="02010600030101010101" pitchFamily="2" charset="-122"/>
              </a:rPr>
              <a:t>data integrity only </a:t>
            </a:r>
            <a:r>
              <a:rPr lang="en-US" altLang="zh-CN" sz="2400" dirty="0" smtClean="0">
                <a:ea typeface="SimSun" panose="02010600030101010101" pitchFamily="2" charset="-122"/>
              </a:rPr>
              <a:t>as its hard to find tampered data that has same hash</a:t>
            </a:r>
            <a:endParaRPr lang="en-US" altLang="zh-CN" sz="2400" dirty="0" smtClean="0">
              <a:ea typeface="SimSun" panose="02010600030101010101" pitchFamily="2" charset="-122"/>
            </a:endParaRPr>
          </a:p>
          <a:p>
            <a:pPr>
              <a:buFont typeface="ZapfDingbats" pitchFamily="82" charset="2"/>
              <a:buNone/>
            </a:pPr>
            <a:r>
              <a:rPr lang="en-US" altLang="zh-CN" sz="2400" u="sng" dirty="0" smtClean="0">
                <a:solidFill>
                  <a:schemeClr val="accent6"/>
                </a:solidFill>
                <a:ea typeface="SimSun" panose="02010600030101010101" pitchFamily="2" charset="-122"/>
              </a:rPr>
              <a:t>Message Authentication Code:</a:t>
            </a:r>
            <a:r>
              <a:rPr lang="en-US" altLang="zh-CN" sz="2400" dirty="0" smtClean="0">
                <a:ea typeface="SimSun" panose="02010600030101010101" pitchFamily="2" charset="-122"/>
              </a:rPr>
              <a:t> as used in TLC provides </a:t>
            </a:r>
            <a:r>
              <a:rPr lang="en-US" altLang="zh-CN" sz="2400" i="1" dirty="0" smtClean="0">
                <a:ea typeface="SimSun" panose="02010600030101010101" pitchFamily="2" charset="-122"/>
              </a:rPr>
              <a:t>both integrity and authenticity </a:t>
            </a:r>
            <a:r>
              <a:rPr lang="en-US" altLang="zh-CN" sz="2400" dirty="0" smtClean="0">
                <a:ea typeface="SimSun" panose="02010600030101010101" pitchFamily="2" charset="-122"/>
              </a:rPr>
              <a:t>as it uses a shared secret key unlike a Message Digest</a:t>
            </a:r>
          </a:p>
          <a:p>
            <a:pPr>
              <a:buFont typeface="ZapfDingbats" pitchFamily="82" charset="2"/>
              <a:buNone/>
            </a:pPr>
            <a:r>
              <a:rPr lang="en-US" altLang="zh-CN" sz="2400" dirty="0" smtClean="0">
                <a:ea typeface="SimSun" panose="02010600030101010101" pitchFamily="2" charset="-122"/>
              </a:rPr>
              <a:t>One common MAC is HMAC, MACs are used heavily in TLS</a:t>
            </a:r>
            <a:endParaRPr lang="en-US" altLang="zh-CN" sz="2400" dirty="0" smtClean="0">
              <a:ea typeface="SimSun" panose="02010600030101010101" pitchFamily="2" charset="-122"/>
            </a:endParaRPr>
          </a:p>
          <a:p>
            <a:endParaRPr lang="en-US" altLang="zh-CN" sz="2000" dirty="0" smtClean="0">
              <a:ea typeface="SimSun" panose="02010600030101010101" pitchFamily="2" charset="-122"/>
            </a:endParaRPr>
          </a:p>
          <a:p>
            <a:endParaRPr lang="en-US" altLang="zh-CN" sz="2400" dirty="0" smtClean="0">
              <a:ea typeface="SimSun" panose="02010600030101010101" pitchFamily="2" charset="-122"/>
            </a:endParaRPr>
          </a:p>
        </p:txBody>
      </p:sp>
    </p:spTree>
    <p:extLst>
      <p:ext uri="{BB962C8B-B14F-4D97-AF65-F5344CB8AC3E}">
        <p14:creationId xmlns:p14="http://schemas.microsoft.com/office/powerpoint/2010/main" val="3417032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43011"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2EDBD182-C53E-4870-A333-7FA81C37D2CC}" type="slidenum">
              <a:rPr lang="en-US" altLang="zh-CN" sz="1400" smtClean="0">
                <a:latin typeface="Comic Sans MS" panose="030F0702030302020204" pitchFamily="66" charset="0"/>
              </a:rPr>
              <a:pPr>
                <a:spcBef>
                  <a:spcPct val="0"/>
                </a:spcBef>
                <a:buClrTx/>
                <a:buSzTx/>
                <a:buFontTx/>
                <a:buNone/>
              </a:pPr>
              <a:t>31</a:t>
            </a:fld>
            <a:endParaRPr lang="en-US" altLang="zh-CN" sz="1400" smtClean="0">
              <a:latin typeface="Comic Sans MS" panose="030F0702030302020204" pitchFamily="66" charset="0"/>
            </a:endParaRPr>
          </a:p>
        </p:txBody>
      </p:sp>
      <p:sp>
        <p:nvSpPr>
          <p:cNvPr id="91140" name="Rectangle 2"/>
          <p:cNvSpPr>
            <a:spLocks noGrp="1" noChangeArrowheads="1"/>
          </p:cNvSpPr>
          <p:nvPr>
            <p:ph type="title"/>
          </p:nvPr>
        </p:nvSpPr>
        <p:spPr>
          <a:xfrm>
            <a:off x="1435100" y="274638"/>
            <a:ext cx="7499350" cy="1143000"/>
          </a:xfrm>
        </p:spPr>
        <p:txBody>
          <a:bodyPr vert="horz" wrap="square" lIns="91440" tIns="45720" rIns="91440" bIns="45720" numCol="1" anchorCtr="0" compatLnSpc="1">
            <a:prstTxWarp prst="textNoShape">
              <a:avLst/>
            </a:prstTxWarp>
          </a:bodyPr>
          <a:lstStyle/>
          <a:p>
            <a:pPr>
              <a:defRPr/>
            </a:pPr>
            <a:r>
              <a:rPr lang="en-US" altLang="zh-CN" sz="3600" smtClean="0">
                <a:effectLst>
                  <a:outerShdw blurRad="38100" dist="38100" dir="2700000" algn="tl">
                    <a:srgbClr val="C0C0C0"/>
                  </a:outerShdw>
                </a:effectLst>
                <a:ea typeface="SimSun" panose="02010600030101010101" pitchFamily="2" charset="-122"/>
              </a:rPr>
              <a:t>Trusted Intermediaries</a:t>
            </a:r>
            <a:endParaRPr lang="en-US" altLang="zh-CN" sz="2800" smtClean="0">
              <a:effectLst>
                <a:outerShdw blurRad="38100" dist="38100" dir="2700000" algn="tl">
                  <a:srgbClr val="C0C0C0"/>
                </a:outerShdw>
              </a:effectLst>
              <a:ea typeface="SimSun" panose="02010600030101010101" pitchFamily="2" charset="-122"/>
            </a:endParaRPr>
          </a:p>
        </p:txBody>
      </p:sp>
      <p:sp>
        <p:nvSpPr>
          <p:cNvPr id="115716" name="Rectangle 4"/>
          <p:cNvSpPr>
            <a:spLocks noGrp="1" noChangeArrowheads="1"/>
          </p:cNvSpPr>
          <p:nvPr>
            <p:ph type="body" sz="half" idx="2"/>
          </p:nvPr>
        </p:nvSpPr>
        <p:spPr>
          <a:xfrm>
            <a:off x="1600200" y="1651000"/>
            <a:ext cx="6618288" cy="4648200"/>
          </a:xfrm>
        </p:spPr>
        <p:txBody>
          <a:bodyPr/>
          <a:lstStyle/>
          <a:p>
            <a:pPr>
              <a:buFont typeface="ZapfDingbats" pitchFamily="82" charset="2"/>
              <a:buNone/>
            </a:pPr>
            <a:r>
              <a:rPr lang="en-US" altLang="zh-CN" u="sng" smtClean="0">
                <a:solidFill>
                  <a:srgbClr val="FF0000"/>
                </a:solidFill>
                <a:ea typeface="SimSun" panose="02010600030101010101" pitchFamily="2" charset="-122"/>
              </a:rPr>
              <a:t>Public key problem:</a:t>
            </a:r>
            <a:endParaRPr lang="en-US" altLang="zh-CN" u="sng" smtClean="0">
              <a:ea typeface="SimSun" panose="02010600030101010101" pitchFamily="2" charset="-122"/>
            </a:endParaRPr>
          </a:p>
          <a:p>
            <a:r>
              <a:rPr lang="en-US" altLang="zh-CN" sz="2400" smtClean="0">
                <a:ea typeface="SimSun" panose="02010600030101010101" pitchFamily="2" charset="-122"/>
              </a:rPr>
              <a:t>When Alice obtains Bob’s public key (from web site, e-mail, diskette), how does she know it is Bob’s public key, not Trudy’s?</a:t>
            </a:r>
          </a:p>
          <a:p>
            <a:pPr>
              <a:buFont typeface="ZapfDingbats" pitchFamily="82" charset="2"/>
              <a:buNone/>
            </a:pPr>
            <a:r>
              <a:rPr lang="en-US" altLang="zh-CN" smtClean="0">
                <a:solidFill>
                  <a:srgbClr val="FF0000"/>
                </a:solidFill>
                <a:ea typeface="SimSun" panose="02010600030101010101" pitchFamily="2" charset="-122"/>
              </a:rPr>
              <a:t>Solution:</a:t>
            </a:r>
          </a:p>
          <a:p>
            <a:r>
              <a:rPr lang="en-US" altLang="zh-CN" sz="2400" smtClean="0">
                <a:ea typeface="SimSun" panose="02010600030101010101" pitchFamily="2" charset="-122"/>
              </a:rPr>
              <a:t>trusted certification authority (CA)</a:t>
            </a:r>
          </a:p>
          <a:p>
            <a:pPr lvl="1"/>
            <a:endParaRPr lang="en-US" altLang="zh-CN" smtClean="0">
              <a:ea typeface="SimSun" panose="02010600030101010101" pitchFamily="2" charset="-122"/>
            </a:endParaRPr>
          </a:p>
        </p:txBody>
      </p:sp>
    </p:spTree>
    <p:extLst>
      <p:ext uri="{BB962C8B-B14F-4D97-AF65-F5344CB8AC3E}">
        <p14:creationId xmlns:p14="http://schemas.microsoft.com/office/powerpoint/2010/main" val="225586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71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57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7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6"/>
          <p:cNvSpPr>
            <a:spLocks noGrp="1"/>
          </p:cNvSpPr>
          <p:nvPr>
            <p:ph type="ftr" sz="quarter" idx="11"/>
          </p:nvPr>
        </p:nvSpPr>
        <p:spPr>
          <a:xfrm>
            <a:off x="3476805" y="6446838"/>
            <a:ext cx="5332413" cy="457200"/>
          </a:xfrm>
        </p:spPr>
        <p:txBody>
          <a:bodyPr/>
          <a:lstStyle/>
          <a:p>
            <a:pPr>
              <a:defRPr/>
            </a:pPr>
            <a:r>
              <a:rPr lang="en-US" altLang="zh-CN" dirty="0"/>
              <a:t>Network Security</a:t>
            </a:r>
            <a:endParaRPr lang="en-US" altLang="zh-CN" dirty="0">
              <a:latin typeface="Times New Roman" pitchFamily="18" charset="0"/>
            </a:endParaRPr>
          </a:p>
        </p:txBody>
      </p:sp>
      <p:sp>
        <p:nvSpPr>
          <p:cNvPr id="4505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C4BC1EA7-5723-43D9-B98F-EA8FCF680C4F}" type="slidenum">
              <a:rPr lang="en-US" altLang="zh-CN" sz="1400" smtClean="0">
                <a:latin typeface="Comic Sans MS" panose="030F0702030302020204" pitchFamily="66" charset="0"/>
              </a:rPr>
              <a:pPr>
                <a:spcBef>
                  <a:spcPct val="0"/>
                </a:spcBef>
                <a:buClrTx/>
                <a:buSzTx/>
                <a:buFontTx/>
                <a:buNone/>
              </a:pPr>
              <a:t>32</a:t>
            </a:fld>
            <a:endParaRPr lang="en-US" altLang="zh-CN" sz="1400" smtClean="0">
              <a:latin typeface="Comic Sans MS" panose="030F0702030302020204" pitchFamily="66" charset="0"/>
            </a:endParaRPr>
          </a:p>
        </p:txBody>
      </p:sp>
      <p:sp>
        <p:nvSpPr>
          <p:cNvPr id="97284" name="Rectangle 2"/>
          <p:cNvSpPr>
            <a:spLocks noGrp="1" noChangeArrowheads="1"/>
          </p:cNvSpPr>
          <p:nvPr>
            <p:ph type="title"/>
          </p:nvPr>
        </p:nvSpPr>
        <p:spPr/>
        <p:txBody>
          <a:bodyPr/>
          <a:lstStyle/>
          <a:p>
            <a:pPr>
              <a:defRPr/>
            </a:pPr>
            <a:r>
              <a:rPr lang="en-US" altLang="zh-CN" sz="3600" smtClean="0">
                <a:ea typeface="宋体" panose="02010600030101010101" pitchFamily="2" charset="-122"/>
              </a:rPr>
              <a:t>Certification Authorities</a:t>
            </a:r>
          </a:p>
        </p:txBody>
      </p:sp>
      <p:sp>
        <p:nvSpPr>
          <p:cNvPr id="45061" name="Rectangle 3"/>
          <p:cNvSpPr>
            <a:spLocks noGrp="1" noChangeArrowheads="1"/>
          </p:cNvSpPr>
          <p:nvPr>
            <p:ph type="body" sz="half" idx="1"/>
          </p:nvPr>
        </p:nvSpPr>
        <p:spPr>
          <a:xfrm>
            <a:off x="561975" y="1382713"/>
            <a:ext cx="7902575" cy="4648200"/>
          </a:xfrm>
        </p:spPr>
        <p:txBody>
          <a:bodyPr/>
          <a:lstStyle/>
          <a:p>
            <a:r>
              <a:rPr lang="en-US" altLang="zh-CN" sz="2400" dirty="0" smtClean="0">
                <a:solidFill>
                  <a:srgbClr val="FF0000"/>
                </a:solidFill>
                <a:ea typeface="SimSun" panose="02010600030101010101" pitchFamily="2" charset="-122"/>
              </a:rPr>
              <a:t>Certification authority (CA): </a:t>
            </a:r>
            <a:r>
              <a:rPr lang="en-US" altLang="zh-CN" sz="2400" dirty="0" smtClean="0">
                <a:ea typeface="SimSun" panose="02010600030101010101" pitchFamily="2" charset="-122"/>
              </a:rPr>
              <a:t>binds public key to particular entity, E.</a:t>
            </a:r>
          </a:p>
          <a:p>
            <a:r>
              <a:rPr lang="en-US" altLang="zh-CN" sz="2400" dirty="0" smtClean="0">
                <a:ea typeface="SimSun" panose="02010600030101010101" pitchFamily="2" charset="-122"/>
              </a:rPr>
              <a:t>E (person, router) registers its public key with CA.</a:t>
            </a:r>
          </a:p>
          <a:p>
            <a:pPr lvl="1"/>
            <a:r>
              <a:rPr lang="en-US" altLang="zh-CN" sz="2000" dirty="0" smtClean="0">
                <a:ea typeface="SimSun" panose="02010600030101010101" pitchFamily="2" charset="-122"/>
              </a:rPr>
              <a:t>E provides “proof of identity” to CA. </a:t>
            </a:r>
          </a:p>
          <a:p>
            <a:pPr lvl="1"/>
            <a:r>
              <a:rPr lang="en-US" altLang="zh-CN" sz="2000" dirty="0" smtClean="0">
                <a:ea typeface="SimSun" panose="02010600030101010101" pitchFamily="2" charset="-122"/>
              </a:rPr>
              <a:t>CA creates certificate binding E to its public key.</a:t>
            </a:r>
          </a:p>
          <a:p>
            <a:pPr lvl="1"/>
            <a:r>
              <a:rPr lang="en-US" altLang="zh-CN" sz="2000" dirty="0" smtClean="0">
                <a:ea typeface="SimSun" panose="02010600030101010101" pitchFamily="2" charset="-122"/>
              </a:rPr>
              <a:t>certificate containing E’s public key digitally signed by CA – CA says “this is E’s public key”</a:t>
            </a:r>
          </a:p>
        </p:txBody>
      </p:sp>
      <p:pic>
        <p:nvPicPr>
          <p:cNvPr id="45062" name="Picture 23" descr="j0175664[1]"/>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238501" y="4753126"/>
            <a:ext cx="1155700" cy="917575"/>
          </a:xfrm>
          <a:noFill/>
        </p:spPr>
      </p:pic>
      <p:pic>
        <p:nvPicPr>
          <p:cNvPr id="45063" name="Picture 12"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388" y="5702300"/>
            <a:ext cx="5905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13"/>
          <p:cNvSpPr txBox="1">
            <a:spLocks noChangeArrowheads="1"/>
          </p:cNvSpPr>
          <p:nvPr/>
        </p:nvSpPr>
        <p:spPr bwMode="auto">
          <a:xfrm>
            <a:off x="1155700" y="4324350"/>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Bob’s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public</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45065" name="Picture 14"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133600" y="4405313"/>
            <a:ext cx="4587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6" name="Group 15"/>
          <p:cNvGrpSpPr>
            <a:grpSpLocks/>
          </p:cNvGrpSpPr>
          <p:nvPr/>
        </p:nvGrpSpPr>
        <p:grpSpPr bwMode="auto">
          <a:xfrm>
            <a:off x="2047875" y="4643438"/>
            <a:ext cx="482600" cy="603250"/>
            <a:chOff x="2997" y="2073"/>
            <a:chExt cx="304" cy="380"/>
          </a:xfrm>
        </p:grpSpPr>
        <p:grpSp>
          <p:nvGrpSpPr>
            <p:cNvPr id="45101" name="Group 16"/>
            <p:cNvGrpSpPr>
              <a:grpSpLocks/>
            </p:cNvGrpSpPr>
            <p:nvPr/>
          </p:nvGrpSpPr>
          <p:grpSpPr bwMode="auto">
            <a:xfrm>
              <a:off x="2997" y="2144"/>
              <a:ext cx="304" cy="309"/>
              <a:chOff x="2997" y="2144"/>
              <a:chExt cx="304" cy="309"/>
            </a:xfrm>
          </p:grpSpPr>
          <p:sp>
            <p:nvSpPr>
              <p:cNvPr id="45103" name="Text Box 17"/>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5104" name="Text Box 18"/>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5102" name="Text Box 19"/>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sp>
        <p:nvSpPr>
          <p:cNvPr id="45067" name="Line 20"/>
          <p:cNvSpPr>
            <a:spLocks noChangeShapeType="1"/>
          </p:cNvSpPr>
          <p:nvPr/>
        </p:nvSpPr>
        <p:spPr bwMode="auto">
          <a:xfrm>
            <a:off x="2562225" y="4651375"/>
            <a:ext cx="698500" cy="61595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68" name="Text Box 21"/>
          <p:cNvSpPr txBox="1">
            <a:spLocks noChangeArrowheads="1"/>
          </p:cNvSpPr>
          <p:nvPr/>
        </p:nvSpPr>
        <p:spPr bwMode="auto">
          <a:xfrm>
            <a:off x="565150" y="5507038"/>
            <a:ext cx="13096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Bob’s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identifying information </a:t>
            </a:r>
          </a:p>
        </p:txBody>
      </p:sp>
      <p:sp>
        <p:nvSpPr>
          <p:cNvPr id="45069" name="Line 22"/>
          <p:cNvSpPr>
            <a:spLocks noChangeShapeType="1"/>
          </p:cNvSpPr>
          <p:nvPr/>
        </p:nvSpPr>
        <p:spPr bwMode="auto">
          <a:xfrm flipV="1">
            <a:off x="2525713" y="5434013"/>
            <a:ext cx="741362" cy="34131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5070" name="Group 24"/>
          <p:cNvGrpSpPr>
            <a:grpSpLocks/>
          </p:cNvGrpSpPr>
          <p:nvPr/>
        </p:nvGrpSpPr>
        <p:grpSpPr bwMode="auto">
          <a:xfrm>
            <a:off x="4856163" y="4224338"/>
            <a:ext cx="1192212" cy="955675"/>
            <a:chOff x="1126" y="2124"/>
            <a:chExt cx="751" cy="602"/>
          </a:xfrm>
        </p:grpSpPr>
        <p:sp>
          <p:nvSpPr>
            <p:cNvPr id="45099" name="Rectangle 25"/>
            <p:cNvSpPr>
              <a:spLocks noChangeArrowheads="1"/>
            </p:cNvSpPr>
            <p:nvPr/>
          </p:nvSpPr>
          <p:spPr bwMode="auto">
            <a:xfrm>
              <a:off x="1126" y="2124"/>
              <a:ext cx="751" cy="602"/>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5100" name="Text Box 26"/>
            <p:cNvSpPr txBox="1">
              <a:spLocks noChangeArrowheads="1"/>
            </p:cNvSpPr>
            <p:nvPr/>
          </p:nvSpPr>
          <p:spPr bwMode="auto">
            <a:xfrm>
              <a:off x="1134" y="2127"/>
              <a:ext cx="742" cy="5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digital</a:t>
              </a:r>
            </a:p>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signature</a:t>
              </a:r>
            </a:p>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(encrypt)</a:t>
              </a:r>
            </a:p>
          </p:txBody>
        </p:sp>
      </p:grpSp>
      <p:sp>
        <p:nvSpPr>
          <p:cNvPr id="45071" name="Text Box 27"/>
          <p:cNvSpPr txBox="1">
            <a:spLocks noChangeArrowheads="1"/>
          </p:cNvSpPr>
          <p:nvPr/>
        </p:nvSpPr>
        <p:spPr bwMode="auto">
          <a:xfrm>
            <a:off x="4546600" y="5219700"/>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CA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private</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45072" name="Picture 28"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715000" y="5313363"/>
            <a:ext cx="4587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73" name="Group 37"/>
          <p:cNvGrpSpPr>
            <a:grpSpLocks/>
          </p:cNvGrpSpPr>
          <p:nvPr/>
        </p:nvGrpSpPr>
        <p:grpSpPr bwMode="auto">
          <a:xfrm>
            <a:off x="5408613" y="5551488"/>
            <a:ext cx="627062" cy="477837"/>
            <a:chOff x="3773" y="3688"/>
            <a:chExt cx="395" cy="301"/>
          </a:xfrm>
        </p:grpSpPr>
        <p:sp>
          <p:nvSpPr>
            <p:cNvPr id="45097" name="Text Box 31"/>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5098" name="Text Box 32"/>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CA</a:t>
              </a:r>
            </a:p>
          </p:txBody>
        </p:sp>
      </p:grpSp>
      <p:sp>
        <p:nvSpPr>
          <p:cNvPr id="45074" name="Text Box 33"/>
          <p:cNvSpPr txBox="1">
            <a:spLocks noChangeArrowheads="1"/>
          </p:cNvSpPr>
          <p:nvPr/>
        </p:nvSpPr>
        <p:spPr bwMode="auto">
          <a:xfrm>
            <a:off x="5594350" y="5386388"/>
            <a:ext cx="31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p>
        </p:txBody>
      </p:sp>
      <p:sp>
        <p:nvSpPr>
          <p:cNvPr id="45075" name="Line 34"/>
          <p:cNvSpPr>
            <a:spLocks noChangeShapeType="1"/>
          </p:cNvSpPr>
          <p:nvPr/>
        </p:nvSpPr>
        <p:spPr bwMode="auto">
          <a:xfrm flipV="1">
            <a:off x="5634038" y="5132388"/>
            <a:ext cx="0" cy="428625"/>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76" name="Line 36"/>
          <p:cNvSpPr>
            <a:spLocks noChangeShapeType="1"/>
          </p:cNvSpPr>
          <p:nvPr/>
        </p:nvSpPr>
        <p:spPr bwMode="auto">
          <a:xfrm>
            <a:off x="2613025" y="4468813"/>
            <a:ext cx="2222500" cy="6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77" name="Line 40"/>
          <p:cNvSpPr>
            <a:spLocks noChangeShapeType="1"/>
          </p:cNvSpPr>
          <p:nvPr/>
        </p:nvSpPr>
        <p:spPr bwMode="auto">
          <a:xfrm flipV="1">
            <a:off x="6089650" y="4495800"/>
            <a:ext cx="1133475" cy="9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5078" name="Group 48"/>
          <p:cNvGrpSpPr>
            <a:grpSpLocks/>
          </p:cNvGrpSpPr>
          <p:nvPr/>
        </p:nvGrpSpPr>
        <p:grpSpPr bwMode="auto">
          <a:xfrm>
            <a:off x="7058025" y="4203700"/>
            <a:ext cx="858838" cy="1158875"/>
            <a:chOff x="4446" y="2648"/>
            <a:chExt cx="541" cy="730"/>
          </a:xfrm>
        </p:grpSpPr>
        <p:pic>
          <p:nvPicPr>
            <p:cNvPr id="45090" name="Picture 38" descr="SO00109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 y="2648"/>
              <a:ext cx="541"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1" name="Group 41"/>
            <p:cNvGrpSpPr>
              <a:grpSpLocks/>
            </p:cNvGrpSpPr>
            <p:nvPr/>
          </p:nvGrpSpPr>
          <p:grpSpPr bwMode="auto">
            <a:xfrm>
              <a:off x="4613" y="2766"/>
              <a:ext cx="304" cy="380"/>
              <a:chOff x="2997" y="2073"/>
              <a:chExt cx="304" cy="380"/>
            </a:xfrm>
          </p:grpSpPr>
          <p:grpSp>
            <p:nvGrpSpPr>
              <p:cNvPr id="45093" name="Group 42"/>
              <p:cNvGrpSpPr>
                <a:grpSpLocks/>
              </p:cNvGrpSpPr>
              <p:nvPr/>
            </p:nvGrpSpPr>
            <p:grpSpPr bwMode="auto">
              <a:xfrm>
                <a:off x="2997" y="2144"/>
                <a:ext cx="304" cy="309"/>
                <a:chOff x="2997" y="2144"/>
                <a:chExt cx="304" cy="309"/>
              </a:xfrm>
            </p:grpSpPr>
            <p:sp>
              <p:nvSpPr>
                <p:cNvPr id="45095" name="Text Box 43"/>
                <p:cNvSpPr txBox="1">
                  <a:spLocks noChangeArrowheads="1"/>
                </p:cNvSpPr>
                <p:nvPr/>
              </p:nvSpPr>
              <p:spPr bwMode="auto">
                <a:xfrm>
                  <a:off x="2997" y="2144"/>
                  <a:ext cx="26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5096" name="Text Box 44"/>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5094" name="Text Box 45"/>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pic>
          <p:nvPicPr>
            <p:cNvPr id="45092" name="Picture 46"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079" name="Text Box 47"/>
          <p:cNvSpPr txBox="1">
            <a:spLocks noChangeArrowheads="1"/>
          </p:cNvSpPr>
          <p:nvPr/>
        </p:nvSpPr>
        <p:spPr bwMode="auto">
          <a:xfrm>
            <a:off x="6319838" y="5297488"/>
            <a:ext cx="2312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2000">
                <a:latin typeface="Comic Sans MS" panose="030F0702030302020204" pitchFamily="66" charset="0"/>
                <a:ea typeface="SimSun" panose="02010600030101010101" pitchFamily="2" charset="-122"/>
              </a:rPr>
              <a:t>certificate for Bob’s public key, signed by CA</a:t>
            </a:r>
          </a:p>
        </p:txBody>
      </p:sp>
      <p:grpSp>
        <p:nvGrpSpPr>
          <p:cNvPr id="45080" name="Group 49"/>
          <p:cNvGrpSpPr>
            <a:grpSpLocks/>
          </p:cNvGrpSpPr>
          <p:nvPr/>
        </p:nvGrpSpPr>
        <p:grpSpPr bwMode="auto">
          <a:xfrm>
            <a:off x="6075363" y="3833813"/>
            <a:ext cx="1179512" cy="698500"/>
            <a:chOff x="3827" y="2415"/>
            <a:chExt cx="743" cy="440"/>
          </a:xfrm>
        </p:grpSpPr>
        <p:sp>
          <p:nvSpPr>
            <p:cNvPr id="45081" name="Text Box 50"/>
            <p:cNvSpPr txBox="1">
              <a:spLocks noChangeArrowheads="1"/>
            </p:cNvSpPr>
            <p:nvPr/>
          </p:nvSpPr>
          <p:spPr bwMode="auto">
            <a:xfrm>
              <a:off x="3974" y="2415"/>
              <a:ext cx="1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p>
          </p:txBody>
        </p:sp>
        <p:grpSp>
          <p:nvGrpSpPr>
            <p:cNvPr id="45082" name="Group 51"/>
            <p:cNvGrpSpPr>
              <a:grpSpLocks/>
            </p:cNvGrpSpPr>
            <p:nvPr/>
          </p:nvGrpSpPr>
          <p:grpSpPr bwMode="auto">
            <a:xfrm>
              <a:off x="3827" y="2475"/>
              <a:ext cx="743" cy="380"/>
              <a:chOff x="3023" y="3843"/>
              <a:chExt cx="743" cy="380"/>
            </a:xfrm>
          </p:grpSpPr>
          <p:grpSp>
            <p:nvGrpSpPr>
              <p:cNvPr id="45083" name="Group 52"/>
              <p:cNvGrpSpPr>
                <a:grpSpLocks/>
              </p:cNvGrpSpPr>
              <p:nvPr/>
            </p:nvGrpSpPr>
            <p:grpSpPr bwMode="auto">
              <a:xfrm>
                <a:off x="3023" y="3905"/>
                <a:ext cx="395" cy="301"/>
                <a:chOff x="3773" y="3688"/>
                <a:chExt cx="395" cy="301"/>
              </a:xfrm>
            </p:grpSpPr>
            <p:sp>
              <p:nvSpPr>
                <p:cNvPr id="45088" name="Text Box 53"/>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5089" name="Text Box 54"/>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CA</a:t>
                  </a:r>
                </a:p>
              </p:txBody>
            </p:sp>
          </p:grpSp>
          <p:grpSp>
            <p:nvGrpSpPr>
              <p:cNvPr id="45084" name="Group 55"/>
              <p:cNvGrpSpPr>
                <a:grpSpLocks/>
              </p:cNvGrpSpPr>
              <p:nvPr/>
            </p:nvGrpSpPr>
            <p:grpSpPr bwMode="auto">
              <a:xfrm>
                <a:off x="3290" y="3843"/>
                <a:ext cx="476" cy="380"/>
                <a:chOff x="2198" y="3789"/>
                <a:chExt cx="476" cy="380"/>
              </a:xfrm>
            </p:grpSpPr>
            <p:sp>
              <p:nvSpPr>
                <p:cNvPr id="45085" name="Text Box 56"/>
                <p:cNvSpPr txBox="1">
                  <a:spLocks noChangeArrowheads="1"/>
                </p:cNvSpPr>
                <p:nvPr/>
              </p:nvSpPr>
              <p:spPr bwMode="auto">
                <a:xfrm>
                  <a:off x="2198" y="3860"/>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 </a:t>
                  </a:r>
                </a:p>
              </p:txBody>
            </p:sp>
            <p:sp>
              <p:nvSpPr>
                <p:cNvPr id="45086" name="Text Box 57"/>
                <p:cNvSpPr txBox="1">
                  <a:spLocks noChangeArrowheads="1"/>
                </p:cNvSpPr>
                <p:nvPr/>
              </p:nvSpPr>
              <p:spPr bwMode="auto">
                <a:xfrm>
                  <a:off x="2351" y="3957"/>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45087" name="Text Box 58"/>
                <p:cNvSpPr txBox="1">
                  <a:spLocks noChangeArrowheads="1"/>
                </p:cNvSpPr>
                <p:nvPr/>
              </p:nvSpPr>
              <p:spPr bwMode="auto">
                <a:xfrm>
                  <a:off x="2360" y="3789"/>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grpSp>
      </p:grpSp>
    </p:spTree>
    <p:extLst>
      <p:ext uri="{BB962C8B-B14F-4D97-AF65-F5344CB8AC3E}">
        <p14:creationId xmlns:p14="http://schemas.microsoft.com/office/powerpoint/2010/main" val="1463417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Identity Offline</a:t>
            </a:r>
            <a:endParaRPr lang="en-US" dirty="0"/>
          </a:p>
        </p:txBody>
      </p:sp>
      <p:pic>
        <p:nvPicPr>
          <p:cNvPr id="8" name="Picture 7"/>
          <p:cNvPicPr>
            <a:picLocks noChangeAspect="1"/>
          </p:cNvPicPr>
          <p:nvPr/>
        </p:nvPicPr>
        <p:blipFill>
          <a:blip r:embed="rId2"/>
          <a:stretch>
            <a:fillRect/>
          </a:stretch>
        </p:blipFill>
        <p:spPr>
          <a:xfrm>
            <a:off x="132887" y="2641153"/>
            <a:ext cx="9011113" cy="1073205"/>
          </a:xfrm>
          <a:prstGeom prst="rect">
            <a:avLst/>
          </a:prstGeom>
        </p:spPr>
      </p:pic>
      <p:sp>
        <p:nvSpPr>
          <p:cNvPr id="6" name="Footer Placeholder 5"/>
          <p:cNvSpPr>
            <a:spLocks noGrp="1"/>
          </p:cNvSpPr>
          <p:nvPr>
            <p:ph type="ftr" sz="quarter" idx="11"/>
          </p:nvPr>
        </p:nvSpPr>
        <p:spPr/>
        <p:txBody>
          <a:bodyPr/>
          <a:lstStyle/>
          <a:p>
            <a:pPr>
              <a:defRPr/>
            </a:pPr>
            <a:r>
              <a:rPr lang="en-US" altLang="zh-CN" dirty="0"/>
              <a:t>Network Security: https</a:t>
            </a:r>
            <a:r>
              <a:rPr lang="en-US" altLang="zh-CN" dirty="0" smtClean="0"/>
              <a:t>://www.teamits.com/</a:t>
            </a:r>
            <a:endParaRPr lang="en-US" altLang="zh-CN" dirty="0">
              <a:latin typeface="Times New Roman" pitchFamily="18" charset="0"/>
            </a:endParaRPr>
          </a:p>
        </p:txBody>
      </p:sp>
      <p:sp>
        <p:nvSpPr>
          <p:cNvPr id="7" name="Slide Number Placeholder 6"/>
          <p:cNvSpPr>
            <a:spLocks noGrp="1"/>
          </p:cNvSpPr>
          <p:nvPr>
            <p:ph type="sldNum" sz="quarter" idx="12"/>
          </p:nvPr>
        </p:nvSpPr>
        <p:spPr/>
        <p:txBody>
          <a:bodyPr/>
          <a:lstStyle/>
          <a:p>
            <a:pPr>
              <a:defRPr/>
            </a:pPr>
            <a:r>
              <a:rPr lang="en-US" altLang="zh-CN" smtClean="0"/>
              <a:t>7-</a:t>
            </a:r>
            <a:fld id="{4A4397F3-F11C-4575-80CA-D1969C54231E}" type="slidenum">
              <a:rPr lang="en-US" altLang="zh-CN" smtClean="0"/>
              <a:pPr>
                <a:defRPr/>
              </a:pPr>
              <a:t>33</a:t>
            </a:fld>
            <a:endParaRPr lang="en-US" altLang="zh-CN"/>
          </a:p>
        </p:txBody>
      </p:sp>
      <p:sp>
        <p:nvSpPr>
          <p:cNvPr id="9" name="TextBox 8"/>
          <p:cNvSpPr txBox="1"/>
          <p:nvPr/>
        </p:nvSpPr>
        <p:spPr>
          <a:xfrm>
            <a:off x="948906" y="4813540"/>
            <a:ext cx="7220309" cy="586596"/>
          </a:xfrm>
          <a:prstGeom prst="rect">
            <a:avLst/>
          </a:prstGeom>
          <a:noFill/>
        </p:spPr>
        <p:txBody>
          <a:bodyPr wrap="square" rtlCol="0">
            <a:spAutoFit/>
          </a:bodyPr>
          <a:lstStyle/>
          <a:p>
            <a:r>
              <a:rPr lang="en-US" dirty="0" smtClean="0">
                <a:solidFill>
                  <a:srgbClr val="00B050"/>
                </a:solidFill>
              </a:rPr>
              <a:t>A company needs to verify its identity using physical documents and humans just once to get a certificate</a:t>
            </a:r>
            <a:endParaRPr lang="en-US" dirty="0">
              <a:solidFill>
                <a:srgbClr val="00B050"/>
              </a:solidFill>
            </a:endParaRPr>
          </a:p>
        </p:txBody>
      </p:sp>
    </p:spTree>
    <p:extLst>
      <p:ext uri="{BB962C8B-B14F-4D97-AF65-F5344CB8AC3E}">
        <p14:creationId xmlns:p14="http://schemas.microsoft.com/office/powerpoint/2010/main" val="324560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6"/>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4710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238AD638-66F8-4DB0-8E84-280F9ADDA6D8}" type="slidenum">
              <a:rPr lang="en-US" altLang="zh-CN" sz="1400" smtClean="0">
                <a:latin typeface="Comic Sans MS" panose="030F0702030302020204" pitchFamily="66" charset="0"/>
              </a:rPr>
              <a:pPr>
                <a:spcBef>
                  <a:spcPct val="0"/>
                </a:spcBef>
                <a:buClrTx/>
                <a:buSzTx/>
                <a:buFontTx/>
                <a:buNone/>
              </a:pPr>
              <a:t>34</a:t>
            </a:fld>
            <a:endParaRPr lang="en-US" altLang="zh-CN" sz="1400" smtClean="0">
              <a:latin typeface="Comic Sans MS" panose="030F0702030302020204" pitchFamily="66" charset="0"/>
            </a:endParaRPr>
          </a:p>
        </p:txBody>
      </p:sp>
      <p:sp>
        <p:nvSpPr>
          <p:cNvPr id="99332" name="Rectangle 2"/>
          <p:cNvSpPr>
            <a:spLocks noGrp="1" noChangeArrowheads="1"/>
          </p:cNvSpPr>
          <p:nvPr>
            <p:ph type="title"/>
          </p:nvPr>
        </p:nvSpPr>
        <p:spPr/>
        <p:txBody>
          <a:bodyPr/>
          <a:lstStyle/>
          <a:p>
            <a:pPr>
              <a:defRPr/>
            </a:pPr>
            <a:r>
              <a:rPr lang="en-US" altLang="zh-CN" sz="3600" smtClean="0">
                <a:ea typeface="宋体" panose="02010600030101010101" pitchFamily="2" charset="-122"/>
              </a:rPr>
              <a:t>Certification Authorities</a:t>
            </a:r>
          </a:p>
        </p:txBody>
      </p:sp>
      <p:sp>
        <p:nvSpPr>
          <p:cNvPr id="47109" name="Rectangle 4"/>
          <p:cNvSpPr>
            <a:spLocks noGrp="1" noChangeArrowheads="1"/>
          </p:cNvSpPr>
          <p:nvPr>
            <p:ph type="body" sz="half" idx="3"/>
          </p:nvPr>
        </p:nvSpPr>
        <p:spPr>
          <a:xfrm>
            <a:off x="650875" y="1325563"/>
            <a:ext cx="7727950" cy="4648200"/>
          </a:xfrm>
        </p:spPr>
        <p:txBody>
          <a:bodyPr/>
          <a:lstStyle/>
          <a:p>
            <a:r>
              <a:rPr lang="en-US" altLang="zh-CN" sz="2400" dirty="0" smtClean="0">
                <a:ea typeface="SimSun" panose="02010600030101010101" pitchFamily="2" charset="-122"/>
              </a:rPr>
              <a:t>When Alice wants Bob’s public key:</a:t>
            </a:r>
          </a:p>
          <a:p>
            <a:pPr lvl="1"/>
            <a:r>
              <a:rPr lang="en-US" altLang="zh-CN" dirty="0" smtClean="0">
                <a:solidFill>
                  <a:srgbClr val="FF0000"/>
                </a:solidFill>
                <a:ea typeface="SimSun" panose="02010600030101010101" pitchFamily="2" charset="-122"/>
              </a:rPr>
              <a:t>gets Bob’s certificate (Bob or elsewhere).</a:t>
            </a:r>
          </a:p>
          <a:p>
            <a:pPr lvl="1"/>
            <a:r>
              <a:rPr lang="en-US" altLang="zh-CN" dirty="0" smtClean="0">
                <a:solidFill>
                  <a:srgbClr val="FF0000"/>
                </a:solidFill>
                <a:ea typeface="SimSun" panose="02010600030101010101" pitchFamily="2" charset="-122"/>
              </a:rPr>
              <a:t>apply CA’s public key to Bob’s certificate, get Bob’s public key</a:t>
            </a:r>
            <a:endParaRPr lang="en-US" altLang="zh-CN" dirty="0" smtClean="0">
              <a:ea typeface="SimSun" panose="02010600030101010101" pitchFamily="2" charset="-122"/>
            </a:endParaRPr>
          </a:p>
        </p:txBody>
      </p:sp>
      <p:pic>
        <p:nvPicPr>
          <p:cNvPr id="47110" name="Picture 37" descr="j0175664[1]"/>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179888" y="5241925"/>
            <a:ext cx="938212" cy="744538"/>
          </a:xfrm>
          <a:noFill/>
        </p:spPr>
      </p:pic>
      <p:sp>
        <p:nvSpPr>
          <p:cNvPr id="47111" name="Text Box 39"/>
          <p:cNvSpPr txBox="1">
            <a:spLocks noChangeArrowheads="1"/>
          </p:cNvSpPr>
          <p:nvPr/>
        </p:nvSpPr>
        <p:spPr bwMode="auto">
          <a:xfrm>
            <a:off x="6642100" y="3467100"/>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Bob’s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public</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47112" name="Picture 40"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6473825" y="3592513"/>
            <a:ext cx="4587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3" name="Group 41"/>
          <p:cNvGrpSpPr>
            <a:grpSpLocks/>
          </p:cNvGrpSpPr>
          <p:nvPr/>
        </p:nvGrpSpPr>
        <p:grpSpPr bwMode="auto">
          <a:xfrm>
            <a:off x="6388100" y="3830638"/>
            <a:ext cx="482600" cy="603250"/>
            <a:chOff x="2997" y="2073"/>
            <a:chExt cx="304" cy="380"/>
          </a:xfrm>
        </p:grpSpPr>
        <p:grpSp>
          <p:nvGrpSpPr>
            <p:cNvPr id="47144" name="Group 42"/>
            <p:cNvGrpSpPr>
              <a:grpSpLocks/>
            </p:cNvGrpSpPr>
            <p:nvPr/>
          </p:nvGrpSpPr>
          <p:grpSpPr bwMode="auto">
            <a:xfrm>
              <a:off x="2997" y="2144"/>
              <a:ext cx="304" cy="309"/>
              <a:chOff x="2997" y="2144"/>
              <a:chExt cx="304" cy="309"/>
            </a:xfrm>
          </p:grpSpPr>
          <p:sp>
            <p:nvSpPr>
              <p:cNvPr id="47146" name="Text Box 43"/>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7147" name="Text Box 44"/>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7145" name="Text Box 45"/>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grpSp>
        <p:nvGrpSpPr>
          <p:cNvPr id="47114" name="Group 49"/>
          <p:cNvGrpSpPr>
            <a:grpSpLocks/>
          </p:cNvGrpSpPr>
          <p:nvPr/>
        </p:nvGrpSpPr>
        <p:grpSpPr bwMode="auto">
          <a:xfrm>
            <a:off x="4029075" y="3425825"/>
            <a:ext cx="1196975" cy="955675"/>
            <a:chOff x="1126" y="2124"/>
            <a:chExt cx="754" cy="602"/>
          </a:xfrm>
        </p:grpSpPr>
        <p:sp>
          <p:nvSpPr>
            <p:cNvPr id="47142" name="Rectangle 50"/>
            <p:cNvSpPr>
              <a:spLocks noChangeArrowheads="1"/>
            </p:cNvSpPr>
            <p:nvPr/>
          </p:nvSpPr>
          <p:spPr bwMode="auto">
            <a:xfrm>
              <a:off x="1126" y="2124"/>
              <a:ext cx="751" cy="602"/>
            </a:xfrm>
            <a:prstGeom prst="rect">
              <a:avLst/>
            </a:prstGeom>
            <a:solidFill>
              <a:schemeClr val="accent1"/>
            </a:solidFill>
            <a:ln w="9525">
              <a:solidFill>
                <a:schemeClr val="tx1"/>
              </a:solidFill>
              <a:miter lim="800000"/>
              <a:headEnd/>
              <a:tailEnd/>
            </a:ln>
          </p:spPr>
          <p:txBody>
            <a:bodyPr wrap="none" anchor="ct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7143" name="Text Box 51"/>
            <p:cNvSpPr txBox="1">
              <a:spLocks noChangeArrowheads="1"/>
            </p:cNvSpPr>
            <p:nvPr/>
          </p:nvSpPr>
          <p:spPr bwMode="auto">
            <a:xfrm>
              <a:off x="1131" y="2127"/>
              <a:ext cx="749" cy="5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digital</a:t>
              </a:r>
            </a:p>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signature</a:t>
              </a:r>
            </a:p>
            <a:p>
              <a:pPr algn="ctr">
                <a:spcBef>
                  <a:spcPct val="0"/>
                </a:spcBef>
                <a:buClrTx/>
                <a:buSzTx/>
                <a:buFontTx/>
                <a:buNone/>
              </a:pPr>
              <a:r>
                <a:rPr lang="en-US" altLang="zh-CN" sz="1800" dirty="0">
                  <a:solidFill>
                    <a:schemeClr val="bg1"/>
                  </a:solidFill>
                  <a:latin typeface="Comic Sans MS" panose="030F0702030302020204" pitchFamily="66" charset="0"/>
                  <a:ea typeface="SimSun" panose="02010600030101010101" pitchFamily="2" charset="-122"/>
                </a:rPr>
                <a:t>(decrypt)</a:t>
              </a:r>
            </a:p>
          </p:txBody>
        </p:sp>
      </p:grpSp>
      <p:sp>
        <p:nvSpPr>
          <p:cNvPr id="47115" name="Text Box 52"/>
          <p:cNvSpPr txBox="1">
            <a:spLocks noChangeArrowheads="1"/>
          </p:cNvSpPr>
          <p:nvPr/>
        </p:nvSpPr>
        <p:spPr bwMode="auto">
          <a:xfrm>
            <a:off x="3560763" y="4522788"/>
            <a:ext cx="9604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r">
              <a:spcBef>
                <a:spcPct val="0"/>
              </a:spcBef>
              <a:buClrTx/>
              <a:buSzTx/>
              <a:buFontTx/>
              <a:buNone/>
            </a:pPr>
            <a:r>
              <a:rPr lang="en-US" altLang="zh-CN" sz="1600">
                <a:latin typeface="Comic Sans MS" panose="030F0702030302020204" pitchFamily="66" charset="0"/>
                <a:ea typeface="SimSun" panose="02010600030101010101" pitchFamily="2" charset="-122"/>
              </a:rPr>
              <a:t>CA </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public</a:t>
            </a:r>
          </a:p>
          <a:p>
            <a:pPr algn="r">
              <a:spcBef>
                <a:spcPct val="0"/>
              </a:spcBef>
              <a:buClrTx/>
              <a:buSzTx/>
              <a:buFontTx/>
              <a:buNone/>
            </a:pPr>
            <a:r>
              <a:rPr lang="en-US" altLang="zh-CN" sz="1600">
                <a:latin typeface="Comic Sans MS" panose="030F0702030302020204" pitchFamily="66" charset="0"/>
                <a:ea typeface="SimSun" panose="02010600030101010101" pitchFamily="2" charset="-122"/>
              </a:rPr>
              <a:t>key </a:t>
            </a:r>
          </a:p>
        </p:txBody>
      </p:sp>
      <p:pic>
        <p:nvPicPr>
          <p:cNvPr id="47116" name="Picture 53"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800600" y="4530725"/>
            <a:ext cx="4587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7" name="Group 54"/>
          <p:cNvGrpSpPr>
            <a:grpSpLocks/>
          </p:cNvGrpSpPr>
          <p:nvPr/>
        </p:nvGrpSpPr>
        <p:grpSpPr bwMode="auto">
          <a:xfrm>
            <a:off x="4784725" y="4810125"/>
            <a:ext cx="627063" cy="477838"/>
            <a:chOff x="3773" y="3688"/>
            <a:chExt cx="395" cy="301"/>
          </a:xfrm>
        </p:grpSpPr>
        <p:sp>
          <p:nvSpPr>
            <p:cNvPr id="47140" name="Text Box 55"/>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7141" name="Text Box 56"/>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CA</a:t>
              </a:r>
            </a:p>
          </p:txBody>
        </p:sp>
      </p:grpSp>
      <p:sp>
        <p:nvSpPr>
          <p:cNvPr id="47118" name="Text Box 57"/>
          <p:cNvSpPr txBox="1">
            <a:spLocks noChangeArrowheads="1"/>
          </p:cNvSpPr>
          <p:nvPr/>
        </p:nvSpPr>
        <p:spPr bwMode="auto">
          <a:xfrm>
            <a:off x="4959350" y="4645025"/>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p>
        </p:txBody>
      </p:sp>
      <p:sp>
        <p:nvSpPr>
          <p:cNvPr id="47119" name="Line 58"/>
          <p:cNvSpPr>
            <a:spLocks noChangeShapeType="1"/>
          </p:cNvSpPr>
          <p:nvPr/>
        </p:nvSpPr>
        <p:spPr bwMode="auto">
          <a:xfrm flipV="1">
            <a:off x="4603750" y="4449763"/>
            <a:ext cx="0" cy="89376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0" name="Line 59"/>
          <p:cNvSpPr>
            <a:spLocks noChangeShapeType="1"/>
          </p:cNvSpPr>
          <p:nvPr/>
        </p:nvSpPr>
        <p:spPr bwMode="auto">
          <a:xfrm>
            <a:off x="2379663" y="3873500"/>
            <a:ext cx="1627187" cy="6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1" name="Line 60"/>
          <p:cNvSpPr>
            <a:spLocks noChangeShapeType="1"/>
          </p:cNvSpPr>
          <p:nvPr/>
        </p:nvSpPr>
        <p:spPr bwMode="auto">
          <a:xfrm flipV="1">
            <a:off x="5248275" y="3886200"/>
            <a:ext cx="1133475" cy="9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7122" name="Group 61"/>
          <p:cNvGrpSpPr>
            <a:grpSpLocks/>
          </p:cNvGrpSpPr>
          <p:nvPr/>
        </p:nvGrpSpPr>
        <p:grpSpPr bwMode="auto">
          <a:xfrm>
            <a:off x="1558925" y="3305175"/>
            <a:ext cx="858838" cy="1158875"/>
            <a:chOff x="4446" y="2648"/>
            <a:chExt cx="541" cy="730"/>
          </a:xfrm>
        </p:grpSpPr>
        <p:pic>
          <p:nvPicPr>
            <p:cNvPr id="47133" name="Picture 62" descr="SO00109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 y="2648"/>
              <a:ext cx="541"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4" name="Group 63"/>
            <p:cNvGrpSpPr>
              <a:grpSpLocks/>
            </p:cNvGrpSpPr>
            <p:nvPr/>
          </p:nvGrpSpPr>
          <p:grpSpPr bwMode="auto">
            <a:xfrm>
              <a:off x="4613" y="2766"/>
              <a:ext cx="304" cy="380"/>
              <a:chOff x="2997" y="2073"/>
              <a:chExt cx="304" cy="380"/>
            </a:xfrm>
          </p:grpSpPr>
          <p:grpSp>
            <p:nvGrpSpPr>
              <p:cNvPr id="47136" name="Group 64"/>
              <p:cNvGrpSpPr>
                <a:grpSpLocks/>
              </p:cNvGrpSpPr>
              <p:nvPr/>
            </p:nvGrpSpPr>
            <p:grpSpPr bwMode="auto">
              <a:xfrm>
                <a:off x="2997" y="2144"/>
                <a:ext cx="304" cy="309"/>
                <a:chOff x="2997" y="2144"/>
                <a:chExt cx="304" cy="309"/>
              </a:xfrm>
            </p:grpSpPr>
            <p:sp>
              <p:nvSpPr>
                <p:cNvPr id="47138" name="Text Box 65"/>
                <p:cNvSpPr txBox="1">
                  <a:spLocks noChangeArrowheads="1"/>
                </p:cNvSpPr>
                <p:nvPr/>
              </p:nvSpPr>
              <p:spPr bwMode="auto">
                <a:xfrm>
                  <a:off x="2997" y="2144"/>
                  <a:ext cx="26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7139" name="Text Box 66"/>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grpSp>
          <p:sp>
            <p:nvSpPr>
              <p:cNvPr id="47137" name="Text Box 67"/>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pic>
          <p:nvPicPr>
            <p:cNvPr id="47135" name="Picture 68"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23" name="Group 69"/>
          <p:cNvGrpSpPr>
            <a:grpSpLocks/>
          </p:cNvGrpSpPr>
          <p:nvPr/>
        </p:nvGrpSpPr>
        <p:grpSpPr bwMode="auto">
          <a:xfrm>
            <a:off x="2436813" y="3252788"/>
            <a:ext cx="1179512" cy="698500"/>
            <a:chOff x="3827" y="2415"/>
            <a:chExt cx="743" cy="440"/>
          </a:xfrm>
        </p:grpSpPr>
        <p:sp>
          <p:nvSpPr>
            <p:cNvPr id="47124" name="Text Box 70"/>
            <p:cNvSpPr txBox="1">
              <a:spLocks noChangeArrowheads="1"/>
            </p:cNvSpPr>
            <p:nvPr/>
          </p:nvSpPr>
          <p:spPr bwMode="auto">
            <a:xfrm>
              <a:off x="3974" y="2415"/>
              <a:ext cx="1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400">
                  <a:solidFill>
                    <a:srgbClr val="FF0000"/>
                  </a:solidFill>
                  <a:latin typeface="Comic Sans MS" panose="030F0702030302020204" pitchFamily="66" charset="0"/>
                  <a:ea typeface="SimSun" panose="02010600030101010101" pitchFamily="2" charset="-122"/>
                </a:rPr>
                <a:t>-</a:t>
              </a:r>
            </a:p>
          </p:txBody>
        </p:sp>
        <p:grpSp>
          <p:nvGrpSpPr>
            <p:cNvPr id="47125" name="Group 71"/>
            <p:cNvGrpSpPr>
              <a:grpSpLocks/>
            </p:cNvGrpSpPr>
            <p:nvPr/>
          </p:nvGrpSpPr>
          <p:grpSpPr bwMode="auto">
            <a:xfrm>
              <a:off x="3827" y="2475"/>
              <a:ext cx="743" cy="380"/>
              <a:chOff x="3023" y="3843"/>
              <a:chExt cx="743" cy="380"/>
            </a:xfrm>
          </p:grpSpPr>
          <p:grpSp>
            <p:nvGrpSpPr>
              <p:cNvPr id="47126" name="Group 72"/>
              <p:cNvGrpSpPr>
                <a:grpSpLocks/>
              </p:cNvGrpSpPr>
              <p:nvPr/>
            </p:nvGrpSpPr>
            <p:grpSpPr bwMode="auto">
              <a:xfrm>
                <a:off x="3023" y="3905"/>
                <a:ext cx="395" cy="301"/>
                <a:chOff x="3773" y="3688"/>
                <a:chExt cx="395" cy="301"/>
              </a:xfrm>
            </p:grpSpPr>
            <p:sp>
              <p:nvSpPr>
                <p:cNvPr id="47131" name="Text Box 73"/>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a:t>
                  </a:r>
                </a:p>
              </p:txBody>
            </p:sp>
            <p:sp>
              <p:nvSpPr>
                <p:cNvPr id="47132" name="Text Box 74"/>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CA</a:t>
                  </a:r>
                </a:p>
              </p:txBody>
            </p:sp>
          </p:grpSp>
          <p:grpSp>
            <p:nvGrpSpPr>
              <p:cNvPr id="47127" name="Group 75"/>
              <p:cNvGrpSpPr>
                <a:grpSpLocks/>
              </p:cNvGrpSpPr>
              <p:nvPr/>
            </p:nvGrpSpPr>
            <p:grpSpPr bwMode="auto">
              <a:xfrm>
                <a:off x="3290" y="3843"/>
                <a:ext cx="476" cy="380"/>
                <a:chOff x="2198" y="3789"/>
                <a:chExt cx="476" cy="380"/>
              </a:xfrm>
            </p:grpSpPr>
            <p:sp>
              <p:nvSpPr>
                <p:cNvPr id="47128" name="Text Box 76"/>
                <p:cNvSpPr txBox="1">
                  <a:spLocks noChangeArrowheads="1"/>
                </p:cNvSpPr>
                <p:nvPr/>
              </p:nvSpPr>
              <p:spPr bwMode="auto">
                <a:xfrm>
                  <a:off x="2198" y="3860"/>
                  <a:ext cx="4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2000">
                      <a:solidFill>
                        <a:srgbClr val="FF0000"/>
                      </a:solidFill>
                      <a:latin typeface="Comic Sans MS" panose="030F0702030302020204" pitchFamily="66" charset="0"/>
                      <a:ea typeface="SimSun" panose="02010600030101010101" pitchFamily="2" charset="-122"/>
                    </a:rPr>
                    <a:t>(K  ) </a:t>
                  </a:r>
                </a:p>
              </p:txBody>
            </p:sp>
            <p:sp>
              <p:nvSpPr>
                <p:cNvPr id="47129" name="Text Box 77"/>
                <p:cNvSpPr txBox="1">
                  <a:spLocks noChangeArrowheads="1"/>
                </p:cNvSpPr>
                <p:nvPr/>
              </p:nvSpPr>
              <p:spPr bwMode="auto">
                <a:xfrm>
                  <a:off x="2351" y="3957"/>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B</a:t>
                  </a:r>
                </a:p>
              </p:txBody>
            </p:sp>
            <p:sp>
              <p:nvSpPr>
                <p:cNvPr id="47130" name="Text Box 78"/>
                <p:cNvSpPr txBox="1">
                  <a:spLocks noChangeArrowheads="1"/>
                </p:cNvSpPr>
                <p:nvPr/>
              </p:nvSpPr>
              <p:spPr bwMode="auto">
                <a:xfrm>
                  <a:off x="2360" y="3789"/>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lgn="ctr">
                    <a:spcBef>
                      <a:spcPct val="0"/>
                    </a:spcBef>
                    <a:buClrTx/>
                    <a:buSzTx/>
                    <a:buFontTx/>
                    <a:buNone/>
                  </a:pPr>
                  <a:r>
                    <a:rPr lang="en-US" altLang="zh-CN" sz="1600">
                      <a:solidFill>
                        <a:srgbClr val="FF0000"/>
                      </a:solidFill>
                      <a:latin typeface="Comic Sans MS" panose="030F0702030302020204" pitchFamily="66" charset="0"/>
                      <a:ea typeface="SimSun" panose="02010600030101010101" pitchFamily="2" charset="-122"/>
                    </a:rPr>
                    <a:t>+</a:t>
                  </a:r>
                </a:p>
              </p:txBody>
            </p:sp>
          </p:grpSp>
        </p:grpSp>
      </p:grpSp>
    </p:spTree>
    <p:extLst>
      <p:ext uri="{BB962C8B-B14F-4D97-AF65-F5344CB8AC3E}">
        <p14:creationId xmlns:p14="http://schemas.microsoft.com/office/powerpoint/2010/main" val="858791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6"/>
          <p:cNvSpPr>
            <a:spLocks noGrp="1"/>
          </p:cNvSpPr>
          <p:nvPr>
            <p:ph type="ftr" sz="quarter" idx="11"/>
          </p:nvPr>
        </p:nvSpPr>
        <p:spPr/>
        <p:txBody>
          <a:bodyPr/>
          <a:lstStyle/>
          <a:p>
            <a:pPr>
              <a:defRPr/>
            </a:pPr>
            <a:r>
              <a:rPr lang="en-US" altLang="zh-CN"/>
              <a:t>Network Security</a:t>
            </a:r>
            <a:endParaRPr lang="en-US" altLang="zh-CN">
              <a:latin typeface="Times New Roman" pitchFamily="18" charset="0"/>
            </a:endParaRPr>
          </a:p>
        </p:txBody>
      </p:sp>
      <p:sp>
        <p:nvSpPr>
          <p:cNvPr id="4710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defRPr>
            </a:lvl9pPr>
          </a:lstStyle>
          <a:p>
            <a:pPr>
              <a:spcBef>
                <a:spcPct val="0"/>
              </a:spcBef>
              <a:buClrTx/>
              <a:buSzTx/>
              <a:buFontTx/>
              <a:buNone/>
            </a:pPr>
            <a:r>
              <a:rPr lang="en-US" altLang="zh-CN" sz="1400" smtClean="0">
                <a:latin typeface="Comic Sans MS" panose="030F0702030302020204" pitchFamily="66" charset="0"/>
              </a:rPr>
              <a:t>7-</a:t>
            </a:r>
            <a:fld id="{238AD638-66F8-4DB0-8E84-280F9ADDA6D8}" type="slidenum">
              <a:rPr lang="en-US" altLang="zh-CN" sz="1400" smtClean="0">
                <a:latin typeface="Comic Sans MS" panose="030F0702030302020204" pitchFamily="66" charset="0"/>
              </a:rPr>
              <a:pPr>
                <a:spcBef>
                  <a:spcPct val="0"/>
                </a:spcBef>
                <a:buClrTx/>
                <a:buSzTx/>
                <a:buFontTx/>
                <a:buNone/>
              </a:pPr>
              <a:t>35</a:t>
            </a:fld>
            <a:endParaRPr lang="en-US" altLang="zh-CN" sz="1400" smtClean="0">
              <a:latin typeface="Comic Sans MS" panose="030F0702030302020204" pitchFamily="66" charset="0"/>
            </a:endParaRPr>
          </a:p>
        </p:txBody>
      </p:sp>
      <p:sp>
        <p:nvSpPr>
          <p:cNvPr id="99332" name="Rectangle 2"/>
          <p:cNvSpPr>
            <a:spLocks noGrp="1" noChangeArrowheads="1"/>
          </p:cNvSpPr>
          <p:nvPr>
            <p:ph type="title"/>
          </p:nvPr>
        </p:nvSpPr>
        <p:spPr/>
        <p:txBody>
          <a:bodyPr/>
          <a:lstStyle/>
          <a:p>
            <a:pPr>
              <a:defRPr/>
            </a:pPr>
            <a:r>
              <a:rPr lang="en-US" altLang="zh-CN" sz="3600" dirty="0" smtClean="0">
                <a:ea typeface="宋体" panose="02010600030101010101" pitchFamily="2" charset="-122"/>
              </a:rPr>
              <a:t>Finally: defend against replay attacks</a:t>
            </a:r>
            <a:endParaRPr lang="en-US" altLang="zh-CN" sz="3600" dirty="0" smtClean="0">
              <a:ea typeface="宋体" panose="02010600030101010101" pitchFamily="2" charset="-122"/>
            </a:endParaRPr>
          </a:p>
        </p:txBody>
      </p:sp>
      <p:sp>
        <p:nvSpPr>
          <p:cNvPr id="47109" name="Rectangle 4"/>
          <p:cNvSpPr>
            <a:spLocks noGrp="1" noChangeArrowheads="1"/>
          </p:cNvSpPr>
          <p:nvPr>
            <p:ph type="body" sz="half" idx="3"/>
          </p:nvPr>
        </p:nvSpPr>
        <p:spPr>
          <a:xfrm>
            <a:off x="400709" y="1533526"/>
            <a:ext cx="7727950" cy="4648200"/>
          </a:xfrm>
        </p:spPr>
        <p:txBody>
          <a:bodyPr/>
          <a:lstStyle/>
          <a:p>
            <a:r>
              <a:rPr lang="en-US" altLang="zh-CN" dirty="0" smtClean="0">
                <a:ea typeface="SimSun" panose="02010600030101010101" pitchFamily="2" charset="-122"/>
              </a:rPr>
              <a:t>A simple attack is to replay a old request say to send a million dollars</a:t>
            </a:r>
          </a:p>
          <a:p>
            <a:r>
              <a:rPr lang="en-US" altLang="zh-CN" dirty="0" smtClean="0">
                <a:ea typeface="SimSun" panose="02010600030101010101" pitchFamily="2" charset="-122"/>
              </a:rPr>
              <a:t>Defend </a:t>
            </a:r>
            <a:r>
              <a:rPr lang="en-US" altLang="zh-CN" sz="2400" dirty="0" smtClean="0">
                <a:ea typeface="SimSun" panose="02010600030101010101" pitchFamily="2" charset="-122"/>
              </a:rPr>
              <a:t>using </a:t>
            </a:r>
            <a:r>
              <a:rPr lang="en-US" altLang="zh-CN" sz="2400" i="1" dirty="0" err="1" smtClean="0">
                <a:ea typeface="SimSun" panose="02010600030101010101" pitchFamily="2" charset="-122"/>
              </a:rPr>
              <a:t>nonces</a:t>
            </a:r>
            <a:r>
              <a:rPr lang="en-US" altLang="zh-CN" sz="2400" dirty="0" smtClean="0">
                <a:ea typeface="SimSun" panose="02010600030101010101" pitchFamily="2" charset="-122"/>
              </a:rPr>
              <a:t> (a number never used before, typically a large random number) or a sequence number that will be encrypted</a:t>
            </a:r>
          </a:p>
          <a:p>
            <a:r>
              <a:rPr lang="en-US" altLang="zh-CN" dirty="0" smtClean="0">
                <a:ea typeface="SimSun" panose="02010600030101010101" pitchFamily="2" charset="-122"/>
              </a:rPr>
              <a:t>Now we have all the </a:t>
            </a:r>
            <a:r>
              <a:rPr lang="en-US" altLang="zh-CN" i="1" dirty="0" smtClean="0">
                <a:ea typeface="SimSun" panose="02010600030101010101" pitchFamily="2" charset="-122"/>
              </a:rPr>
              <a:t>pieces</a:t>
            </a:r>
            <a:r>
              <a:rPr lang="en-US" altLang="zh-CN" dirty="0" smtClean="0">
                <a:ea typeface="SimSun" panose="02010600030101010101" pitchFamily="2" charset="-122"/>
              </a:rPr>
              <a:t> needed for building TLS: symmetric key encryption, public key encryption, certificates, MACs, </a:t>
            </a:r>
            <a:r>
              <a:rPr lang="en-US" altLang="zh-CN" dirty="0" err="1" smtClean="0">
                <a:ea typeface="SimSun" panose="02010600030101010101" pitchFamily="2" charset="-122"/>
              </a:rPr>
              <a:t>nonces</a:t>
            </a:r>
            <a:r>
              <a:rPr lang="en-US" altLang="zh-CN" dirty="0" smtClean="0">
                <a:ea typeface="SimSun" panose="02010600030101010101" pitchFamily="2" charset="-122"/>
              </a:rPr>
              <a:t> and sequence numbers</a:t>
            </a:r>
            <a:endParaRPr lang="en-US" altLang="zh-CN" sz="2400" dirty="0" smtClean="0">
              <a:ea typeface="SimSun" panose="02010600030101010101" pitchFamily="2" charset="-122"/>
            </a:endParaRPr>
          </a:p>
        </p:txBody>
      </p:sp>
    </p:spTree>
    <p:extLst>
      <p:ext uri="{BB962C8B-B14F-4D97-AF65-F5344CB8AC3E}">
        <p14:creationId xmlns:p14="http://schemas.microsoft.com/office/powerpoint/2010/main" val="2531606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ctrTitle"/>
          </p:nvPr>
        </p:nvSpPr>
        <p:spPr>
          <a:xfrm>
            <a:off x="698499" y="755650"/>
            <a:ext cx="8445501" cy="1607988"/>
          </a:xfrm>
        </p:spPr>
        <p:txBody>
          <a:bodyPr/>
          <a:lstStyle/>
          <a:p>
            <a:r>
              <a:rPr lang="en-US" dirty="0" smtClean="0">
                <a:solidFill>
                  <a:srgbClr val="0000FF"/>
                </a:solidFill>
              </a:rPr>
              <a:t/>
            </a:r>
            <a:br>
              <a:rPr lang="en-US" dirty="0" smtClean="0">
                <a:solidFill>
                  <a:srgbClr val="0000FF"/>
                </a:solidFill>
              </a:rPr>
            </a:br>
            <a:r>
              <a:rPr lang="en-US" dirty="0" smtClean="0"/>
              <a:t>3</a:t>
            </a:r>
            <a:r>
              <a:rPr lang="en-US" dirty="0" smtClean="0"/>
              <a:t>.Ready or not, here comes TLS</a:t>
            </a:r>
            <a:endParaRPr lang="en-US" dirty="0"/>
          </a:p>
        </p:txBody>
      </p:sp>
      <p:sp>
        <p:nvSpPr>
          <p:cNvPr id="17423" name="Rectangle 15"/>
          <p:cNvSpPr>
            <a:spLocks noChangeArrowheads="1"/>
          </p:cNvSpPr>
          <p:nvPr/>
        </p:nvSpPr>
        <p:spPr bwMode="auto">
          <a:xfrm>
            <a:off x="6181725" y="6007100"/>
            <a:ext cx="2643188" cy="381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861688" y="3381729"/>
            <a:ext cx="4918674" cy="3110957"/>
          </a:xfrm>
          <a:prstGeom prst="rect">
            <a:avLst/>
          </a:prstGeom>
        </p:spPr>
      </p:pic>
      <p:sp>
        <p:nvSpPr>
          <p:cNvPr id="10" name="TextBox 9"/>
          <p:cNvSpPr txBox="1"/>
          <p:nvPr/>
        </p:nvSpPr>
        <p:spPr>
          <a:xfrm>
            <a:off x="5469148" y="5902514"/>
            <a:ext cx="1725283" cy="338554"/>
          </a:xfrm>
          <a:prstGeom prst="rect">
            <a:avLst/>
          </a:prstGeom>
          <a:noFill/>
        </p:spPr>
        <p:txBody>
          <a:bodyPr wrap="square" rtlCol="0">
            <a:spAutoFit/>
          </a:bodyPr>
          <a:lstStyle/>
          <a:p>
            <a:r>
              <a:rPr lang="en-US" dirty="0" smtClean="0"/>
              <a:t>@</a:t>
            </a:r>
            <a:r>
              <a:rPr lang="en-US" dirty="0" err="1" smtClean="0"/>
              <a:t>hackerempire</a:t>
            </a:r>
            <a:endParaRPr lang="en-US" dirty="0"/>
          </a:p>
        </p:txBody>
      </p:sp>
      <p:sp>
        <p:nvSpPr>
          <p:cNvPr id="11" name="TextBox 10"/>
          <p:cNvSpPr txBox="1"/>
          <p:nvPr/>
        </p:nvSpPr>
        <p:spPr>
          <a:xfrm>
            <a:off x="5621548" y="4844792"/>
            <a:ext cx="1725283" cy="338554"/>
          </a:xfrm>
          <a:prstGeom prst="rect">
            <a:avLst/>
          </a:prstGeom>
          <a:noFill/>
        </p:spPr>
        <p:txBody>
          <a:bodyPr wrap="square" rtlCol="0">
            <a:spAutoFit/>
          </a:bodyPr>
          <a:lstStyle/>
          <a:p>
            <a:r>
              <a:rPr lang="en-US" dirty="0" smtClean="0"/>
              <a:t>@</a:t>
            </a:r>
            <a:r>
              <a:rPr lang="en-US" dirty="0" err="1" smtClean="0"/>
              <a:t>harvard</a:t>
            </a:r>
            <a:endParaRPr lang="en-US" dirty="0"/>
          </a:p>
        </p:txBody>
      </p:sp>
      <p:sp>
        <p:nvSpPr>
          <p:cNvPr id="12" name="TextBox 11"/>
          <p:cNvSpPr txBox="1"/>
          <p:nvPr/>
        </p:nvSpPr>
        <p:spPr>
          <a:xfrm>
            <a:off x="1946695" y="5017697"/>
            <a:ext cx="1725283" cy="338554"/>
          </a:xfrm>
          <a:prstGeom prst="rect">
            <a:avLst/>
          </a:prstGeom>
          <a:noFill/>
        </p:spPr>
        <p:txBody>
          <a:bodyPr wrap="square" rtlCol="0">
            <a:spAutoFit/>
          </a:bodyPr>
          <a:lstStyle/>
          <a:p>
            <a:r>
              <a:rPr lang="en-US" dirty="0" smtClean="0"/>
              <a:t>@</a:t>
            </a:r>
            <a:r>
              <a:rPr lang="en-US" dirty="0" err="1" smtClean="0"/>
              <a:t>princeton</a:t>
            </a:r>
            <a:endParaRPr lang="en-US" dirty="0"/>
          </a:p>
        </p:txBody>
      </p:sp>
      <p:sp>
        <p:nvSpPr>
          <p:cNvPr id="5" name="TextBox 4"/>
          <p:cNvSpPr txBox="1"/>
          <p:nvPr/>
        </p:nvSpPr>
        <p:spPr>
          <a:xfrm>
            <a:off x="698499" y="5902514"/>
            <a:ext cx="2174097" cy="830997"/>
          </a:xfrm>
          <a:prstGeom prst="rect">
            <a:avLst/>
          </a:prstGeom>
          <a:noFill/>
        </p:spPr>
        <p:txBody>
          <a:bodyPr wrap="square" rtlCol="0">
            <a:spAutoFit/>
          </a:bodyPr>
          <a:lstStyle/>
          <a:p>
            <a:r>
              <a:rPr lang="en-US" sz="2400" dirty="0" smtClean="0">
                <a:solidFill>
                  <a:srgbClr val="92D050"/>
                </a:solidFill>
                <a:latin typeface="Algerian" panose="04020705040A02060702" pitchFamily="82" charset="0"/>
              </a:rPr>
              <a:t>From Wikipedia</a:t>
            </a:r>
            <a:endParaRPr lang="en-US" sz="2400"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1409147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28650" y="1131094"/>
            <a:ext cx="8335046" cy="994172"/>
          </a:xfrm>
        </p:spPr>
        <p:txBody>
          <a:bodyPr/>
          <a:lstStyle/>
          <a:p>
            <a:r>
              <a:rPr lang="en-US" dirty="0"/>
              <a:t>How should apps use security?</a:t>
            </a:r>
          </a:p>
        </p:txBody>
      </p:sp>
      <p:grpSp>
        <p:nvGrpSpPr>
          <p:cNvPr id="99331" name="Group 3"/>
          <p:cNvGrpSpPr>
            <a:grpSpLocks/>
          </p:cNvGrpSpPr>
          <p:nvPr/>
        </p:nvGrpSpPr>
        <p:grpSpPr bwMode="auto">
          <a:xfrm>
            <a:off x="2225279" y="2059783"/>
            <a:ext cx="1891904" cy="2055019"/>
            <a:chOff x="727" y="1773"/>
            <a:chExt cx="1589" cy="1726"/>
          </a:xfrm>
        </p:grpSpPr>
        <p:sp>
          <p:nvSpPr>
            <p:cNvPr id="99344" name="Rectangle 4"/>
            <p:cNvSpPr>
              <a:spLocks noChangeArrowheads="1"/>
            </p:cNvSpPr>
            <p:nvPr/>
          </p:nvSpPr>
          <p:spPr bwMode="auto">
            <a:xfrm>
              <a:off x="909" y="1773"/>
              <a:ext cx="1198" cy="57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5" name="Text Box 5"/>
            <p:cNvSpPr txBox="1">
              <a:spLocks noChangeArrowheads="1"/>
            </p:cNvSpPr>
            <p:nvPr/>
          </p:nvSpPr>
          <p:spPr bwMode="auto">
            <a:xfrm>
              <a:off x="1008" y="1931"/>
              <a:ext cx="1033"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Application</a:t>
              </a:r>
            </a:p>
          </p:txBody>
        </p:sp>
        <p:sp>
          <p:nvSpPr>
            <p:cNvPr id="99346" name="Rectangle 6"/>
            <p:cNvSpPr>
              <a:spLocks noChangeArrowheads="1"/>
            </p:cNvSpPr>
            <p:nvPr/>
          </p:nvSpPr>
          <p:spPr bwMode="auto">
            <a:xfrm>
              <a:off x="909" y="2349"/>
              <a:ext cx="1198" cy="38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7" name="Text Box 7"/>
            <p:cNvSpPr txBox="1">
              <a:spLocks noChangeArrowheads="1"/>
            </p:cNvSpPr>
            <p:nvPr/>
          </p:nvSpPr>
          <p:spPr bwMode="auto">
            <a:xfrm>
              <a:off x="1105" y="2430"/>
              <a:ext cx="900"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Transport</a:t>
              </a:r>
            </a:p>
          </p:txBody>
        </p:sp>
        <p:sp>
          <p:nvSpPr>
            <p:cNvPr id="99348" name="Rectangle 8"/>
            <p:cNvSpPr>
              <a:spLocks noChangeArrowheads="1"/>
            </p:cNvSpPr>
            <p:nvPr/>
          </p:nvSpPr>
          <p:spPr bwMode="auto">
            <a:xfrm>
              <a:off x="909" y="2736"/>
              <a:ext cx="1198" cy="38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9" name="Text Box 9"/>
            <p:cNvSpPr txBox="1">
              <a:spLocks noChangeArrowheads="1"/>
            </p:cNvSpPr>
            <p:nvPr/>
          </p:nvSpPr>
          <p:spPr bwMode="auto">
            <a:xfrm>
              <a:off x="1151" y="2797"/>
              <a:ext cx="793"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Network</a:t>
              </a:r>
            </a:p>
          </p:txBody>
        </p:sp>
        <p:sp>
          <p:nvSpPr>
            <p:cNvPr id="99350" name="Text Box 10"/>
            <p:cNvSpPr txBox="1">
              <a:spLocks noChangeArrowheads="1"/>
            </p:cNvSpPr>
            <p:nvPr/>
          </p:nvSpPr>
          <p:spPr bwMode="auto">
            <a:xfrm>
              <a:off x="727" y="3228"/>
              <a:ext cx="158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i="1" dirty="0">
                  <a:solidFill>
                    <a:srgbClr val="C00000"/>
                  </a:solidFill>
                  <a:latin typeface="Helvetica" pitchFamily="2" charset="0"/>
                  <a:cs typeface="Arial" charset="0"/>
                </a:rPr>
                <a:t>normal application</a:t>
              </a:r>
            </a:p>
          </p:txBody>
        </p:sp>
      </p:grpSp>
      <p:grpSp>
        <p:nvGrpSpPr>
          <p:cNvPr id="99332" name="Group 11"/>
          <p:cNvGrpSpPr>
            <a:grpSpLocks/>
          </p:cNvGrpSpPr>
          <p:nvPr/>
        </p:nvGrpSpPr>
        <p:grpSpPr bwMode="auto">
          <a:xfrm>
            <a:off x="4442838" y="2059783"/>
            <a:ext cx="2339053" cy="2055019"/>
            <a:chOff x="2258" y="1773"/>
            <a:chExt cx="1961" cy="1726"/>
          </a:xfrm>
        </p:grpSpPr>
        <p:sp>
          <p:nvSpPr>
            <p:cNvPr id="99335" name="Rectangle 12"/>
            <p:cNvSpPr>
              <a:spLocks noChangeArrowheads="1"/>
            </p:cNvSpPr>
            <p:nvPr/>
          </p:nvSpPr>
          <p:spPr bwMode="auto">
            <a:xfrm>
              <a:off x="2688" y="1773"/>
              <a:ext cx="1200" cy="40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36" name="Text Box 13"/>
            <p:cNvSpPr txBox="1">
              <a:spLocks noChangeArrowheads="1"/>
            </p:cNvSpPr>
            <p:nvPr/>
          </p:nvSpPr>
          <p:spPr bwMode="auto">
            <a:xfrm>
              <a:off x="2817" y="1875"/>
              <a:ext cx="1031"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Application</a:t>
              </a:r>
            </a:p>
          </p:txBody>
        </p:sp>
        <p:sp>
          <p:nvSpPr>
            <p:cNvPr id="99337" name="Rectangle 14"/>
            <p:cNvSpPr>
              <a:spLocks noChangeArrowheads="1"/>
            </p:cNvSpPr>
            <p:nvPr/>
          </p:nvSpPr>
          <p:spPr bwMode="auto">
            <a:xfrm>
              <a:off x="2688" y="2181"/>
              <a:ext cx="1200" cy="315"/>
            </a:xfrm>
            <a:prstGeom prst="rect">
              <a:avLst/>
            </a:prstGeom>
            <a:solidFill>
              <a:srgbClr val="FFFF99"/>
            </a:solidFill>
            <a:ln w="9525">
              <a:solidFill>
                <a:schemeClr val="tx1"/>
              </a:solidFill>
              <a:miter lim="800000"/>
              <a:headEnd/>
              <a:tailEnd/>
            </a:ln>
          </p:spPr>
          <p:txBody>
            <a:bodyPr wrap="none" anchor="ctr"/>
            <a:lstStyle/>
            <a:p>
              <a:endParaRPr lang="en-US" sz="1200" dirty="0">
                <a:latin typeface="Helvetica" pitchFamily="2" charset="0"/>
                <a:cs typeface="Arial" charset="0"/>
              </a:endParaRPr>
            </a:p>
          </p:txBody>
        </p:sp>
        <p:sp>
          <p:nvSpPr>
            <p:cNvPr id="99338" name="Rectangle 15"/>
            <p:cNvSpPr>
              <a:spLocks noChangeArrowheads="1"/>
            </p:cNvSpPr>
            <p:nvPr/>
          </p:nvSpPr>
          <p:spPr bwMode="auto">
            <a:xfrm>
              <a:off x="2688" y="2496"/>
              <a:ext cx="1200"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39" name="Rectangle 16"/>
            <p:cNvSpPr>
              <a:spLocks noChangeArrowheads="1"/>
            </p:cNvSpPr>
            <p:nvPr/>
          </p:nvSpPr>
          <p:spPr bwMode="auto">
            <a:xfrm>
              <a:off x="2688" y="2832"/>
              <a:ext cx="1200" cy="2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0" name="Text Box 17"/>
            <p:cNvSpPr txBox="1">
              <a:spLocks noChangeArrowheads="1"/>
            </p:cNvSpPr>
            <p:nvPr/>
          </p:nvSpPr>
          <p:spPr bwMode="auto">
            <a:xfrm>
              <a:off x="2889" y="2233"/>
              <a:ext cx="7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Security</a:t>
              </a:r>
            </a:p>
          </p:txBody>
        </p:sp>
        <p:sp>
          <p:nvSpPr>
            <p:cNvPr id="99341" name="Text Box 18"/>
            <p:cNvSpPr txBox="1">
              <a:spLocks noChangeArrowheads="1"/>
            </p:cNvSpPr>
            <p:nvPr/>
          </p:nvSpPr>
          <p:spPr bwMode="auto">
            <a:xfrm>
              <a:off x="2838" y="2538"/>
              <a:ext cx="89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Transport</a:t>
              </a:r>
            </a:p>
          </p:txBody>
        </p:sp>
        <p:sp>
          <p:nvSpPr>
            <p:cNvPr id="99342" name="Text Box 19"/>
            <p:cNvSpPr txBox="1">
              <a:spLocks noChangeArrowheads="1"/>
            </p:cNvSpPr>
            <p:nvPr/>
          </p:nvSpPr>
          <p:spPr bwMode="auto">
            <a:xfrm>
              <a:off x="2889" y="2850"/>
              <a:ext cx="792"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Network</a:t>
              </a:r>
            </a:p>
          </p:txBody>
        </p:sp>
        <p:sp>
          <p:nvSpPr>
            <p:cNvPr id="99343" name="Text Box 20"/>
            <p:cNvSpPr txBox="1">
              <a:spLocks noChangeArrowheads="1"/>
            </p:cNvSpPr>
            <p:nvPr/>
          </p:nvSpPr>
          <p:spPr bwMode="auto">
            <a:xfrm>
              <a:off x="2258" y="3228"/>
              <a:ext cx="1961"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500" i="1" dirty="0">
                  <a:solidFill>
                    <a:srgbClr val="C00000"/>
                  </a:solidFill>
                  <a:latin typeface="Helvetica" pitchFamily="2" charset="0"/>
                  <a:cs typeface="Arial" charset="0"/>
                </a:rPr>
                <a:t>secure application</a:t>
              </a:r>
            </a:p>
          </p:txBody>
        </p:sp>
      </p:grpSp>
      <p:sp>
        <p:nvSpPr>
          <p:cNvPr id="99333" name="Text Box 21"/>
          <p:cNvSpPr txBox="1">
            <a:spLocks noChangeArrowheads="1"/>
          </p:cNvSpPr>
          <p:nvPr/>
        </p:nvSpPr>
        <p:spPr bwMode="auto">
          <a:xfrm>
            <a:off x="589612" y="4444343"/>
            <a:ext cx="796477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253604" indent="-253604">
              <a:buClr>
                <a:srgbClr val="000090"/>
              </a:buClr>
              <a:buSzPct val="100000"/>
              <a:buFont typeface="Wingdings" charset="2"/>
              <a:buChar char="§"/>
            </a:pPr>
            <a:r>
              <a:rPr lang="en-US" sz="2100" dirty="0">
                <a:latin typeface="Helvetica" pitchFamily="2" charset="0"/>
              </a:rPr>
              <a:t>Would be nice to provide an API to applications</a:t>
            </a:r>
          </a:p>
          <a:p>
            <a:pPr marL="253604" indent="-253604">
              <a:buClr>
                <a:srgbClr val="000090"/>
              </a:buClr>
              <a:buSzPct val="100000"/>
              <a:buFont typeface="Wingdings" charset="2"/>
              <a:buChar char="§"/>
            </a:pPr>
            <a:r>
              <a:rPr lang="en-US" sz="2100" dirty="0">
                <a:latin typeface="Helvetica" pitchFamily="2" charset="0"/>
              </a:rPr>
              <a:t>Useful to have security layer </a:t>
            </a:r>
            <a:r>
              <a:rPr lang="en-US" sz="2100" i="1" dirty="0">
                <a:latin typeface="Helvetica" pitchFamily="2" charset="0"/>
              </a:rPr>
              <a:t>above </a:t>
            </a:r>
            <a:r>
              <a:rPr lang="en-US" sz="2100" dirty="0">
                <a:latin typeface="Helvetica" pitchFamily="2" charset="0"/>
              </a:rPr>
              <a:t>transport</a:t>
            </a:r>
          </a:p>
        </p:txBody>
      </p:sp>
      <p:sp>
        <p:nvSpPr>
          <p:cNvPr id="24" name="Slide Number Placeholder 5"/>
          <p:cNvSpPr txBox="1">
            <a:spLocks/>
          </p:cNvSpPr>
          <p:nvPr/>
        </p:nvSpPr>
        <p:spPr>
          <a:xfrm>
            <a:off x="7485115" y="5741642"/>
            <a:ext cx="515885" cy="2042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9pPr>
          </a:lstStyle>
          <a:p>
            <a:fld id="{8E8C6E93-DF5B-BC4B-80F9-500DED1EEDCC}" type="slidenum">
              <a:rPr lang="en-US" sz="900">
                <a:latin typeface="Helvetica" pitchFamily="2" charset="0"/>
              </a:rPr>
              <a:pPr/>
              <a:t>37</a:t>
            </a:fld>
            <a:endParaRPr lang="en-US" sz="900" dirty="0">
              <a:latin typeface="Helvetica" pitchFamily="2" charset="0"/>
            </a:endParaRPr>
          </a:p>
        </p:txBody>
      </p:sp>
      <p:sp>
        <p:nvSpPr>
          <p:cNvPr id="23" name="TextBox 22"/>
          <p:cNvSpPr txBox="1"/>
          <p:nvPr/>
        </p:nvSpPr>
        <p:spPr>
          <a:xfrm>
            <a:off x="0" y="6435306"/>
            <a:ext cx="3381554" cy="338554"/>
          </a:xfrm>
          <a:prstGeom prst="rect">
            <a:avLst/>
          </a:prstGeom>
          <a:noFill/>
        </p:spPr>
        <p:txBody>
          <a:bodyPr wrap="square" rtlCol="0">
            <a:spAutoFit/>
          </a:bodyPr>
          <a:lstStyle/>
          <a:p>
            <a:r>
              <a:rPr lang="en-US" dirty="0" smtClean="0"/>
              <a:t>Slide from Gene </a:t>
            </a:r>
            <a:r>
              <a:rPr lang="en-US" dirty="0" err="1" smtClean="0"/>
              <a:t>Tsudik</a:t>
            </a:r>
            <a:r>
              <a:rPr lang="en-US" dirty="0" smtClean="0"/>
              <a:t>, UCI</a:t>
            </a:r>
            <a:endParaRPr lang="en-US" dirty="0"/>
          </a:p>
        </p:txBody>
      </p:sp>
    </p:spTree>
    <p:extLst>
      <p:ext uri="{BB962C8B-B14F-4D97-AF65-F5344CB8AC3E}">
        <p14:creationId xmlns:p14="http://schemas.microsoft.com/office/powerpoint/2010/main" val="1920426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04477" y="250628"/>
            <a:ext cx="8335046" cy="994172"/>
          </a:xfrm>
        </p:spPr>
        <p:txBody>
          <a:bodyPr/>
          <a:lstStyle/>
          <a:p>
            <a:r>
              <a:rPr lang="en-US" dirty="0"/>
              <a:t>TLS/SSL </a:t>
            </a:r>
            <a:r>
              <a:rPr lang="en-US" dirty="0" smtClean="0"/>
              <a:t>in our stack so far</a:t>
            </a:r>
            <a:r>
              <a:rPr lang="en-US" dirty="0" smtClean="0"/>
              <a:t> </a:t>
            </a:r>
            <a:endParaRPr lang="en-US" dirty="0"/>
          </a:p>
        </p:txBody>
      </p:sp>
      <p:grpSp>
        <p:nvGrpSpPr>
          <p:cNvPr id="99331" name="Group 3"/>
          <p:cNvGrpSpPr>
            <a:grpSpLocks/>
          </p:cNvGrpSpPr>
          <p:nvPr/>
        </p:nvGrpSpPr>
        <p:grpSpPr bwMode="auto">
          <a:xfrm>
            <a:off x="2225279" y="2059783"/>
            <a:ext cx="1891904" cy="2055019"/>
            <a:chOff x="727" y="1773"/>
            <a:chExt cx="1589" cy="1726"/>
          </a:xfrm>
        </p:grpSpPr>
        <p:sp>
          <p:nvSpPr>
            <p:cNvPr id="99344" name="Rectangle 4"/>
            <p:cNvSpPr>
              <a:spLocks noChangeArrowheads="1"/>
            </p:cNvSpPr>
            <p:nvPr/>
          </p:nvSpPr>
          <p:spPr bwMode="auto">
            <a:xfrm>
              <a:off x="909" y="1773"/>
              <a:ext cx="1198" cy="57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5" name="Text Box 5"/>
            <p:cNvSpPr txBox="1">
              <a:spLocks noChangeArrowheads="1"/>
            </p:cNvSpPr>
            <p:nvPr/>
          </p:nvSpPr>
          <p:spPr bwMode="auto">
            <a:xfrm>
              <a:off x="1008" y="1931"/>
              <a:ext cx="1033"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Application</a:t>
              </a:r>
            </a:p>
          </p:txBody>
        </p:sp>
        <p:sp>
          <p:nvSpPr>
            <p:cNvPr id="99346" name="Rectangle 6"/>
            <p:cNvSpPr>
              <a:spLocks noChangeArrowheads="1"/>
            </p:cNvSpPr>
            <p:nvPr/>
          </p:nvSpPr>
          <p:spPr bwMode="auto">
            <a:xfrm>
              <a:off x="909" y="2349"/>
              <a:ext cx="1198" cy="38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7" name="Text Box 7"/>
            <p:cNvSpPr txBox="1">
              <a:spLocks noChangeArrowheads="1"/>
            </p:cNvSpPr>
            <p:nvPr/>
          </p:nvSpPr>
          <p:spPr bwMode="auto">
            <a:xfrm>
              <a:off x="1296" y="2427"/>
              <a:ext cx="4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TCP</a:t>
              </a:r>
            </a:p>
          </p:txBody>
        </p:sp>
        <p:sp>
          <p:nvSpPr>
            <p:cNvPr id="99348" name="Rectangle 8"/>
            <p:cNvSpPr>
              <a:spLocks noChangeArrowheads="1"/>
            </p:cNvSpPr>
            <p:nvPr/>
          </p:nvSpPr>
          <p:spPr bwMode="auto">
            <a:xfrm>
              <a:off x="909" y="2736"/>
              <a:ext cx="1198" cy="38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9" name="Text Box 9"/>
            <p:cNvSpPr txBox="1">
              <a:spLocks noChangeArrowheads="1"/>
            </p:cNvSpPr>
            <p:nvPr/>
          </p:nvSpPr>
          <p:spPr bwMode="auto">
            <a:xfrm>
              <a:off x="1382" y="2832"/>
              <a:ext cx="307"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IP</a:t>
              </a:r>
            </a:p>
          </p:txBody>
        </p:sp>
        <p:sp>
          <p:nvSpPr>
            <p:cNvPr id="99350" name="Text Box 10"/>
            <p:cNvSpPr txBox="1">
              <a:spLocks noChangeArrowheads="1"/>
            </p:cNvSpPr>
            <p:nvPr/>
          </p:nvSpPr>
          <p:spPr bwMode="auto">
            <a:xfrm>
              <a:off x="727" y="3228"/>
              <a:ext cx="1589"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i="1" dirty="0">
                  <a:solidFill>
                    <a:srgbClr val="C00000"/>
                  </a:solidFill>
                  <a:latin typeface="Helvetica" pitchFamily="2" charset="0"/>
                  <a:cs typeface="Arial" charset="0"/>
                </a:rPr>
                <a:t>normal application</a:t>
              </a:r>
            </a:p>
          </p:txBody>
        </p:sp>
      </p:grpSp>
      <p:grpSp>
        <p:nvGrpSpPr>
          <p:cNvPr id="99332" name="Group 11"/>
          <p:cNvGrpSpPr>
            <a:grpSpLocks/>
          </p:cNvGrpSpPr>
          <p:nvPr/>
        </p:nvGrpSpPr>
        <p:grpSpPr bwMode="auto">
          <a:xfrm>
            <a:off x="4507248" y="2059782"/>
            <a:ext cx="2339053" cy="2293144"/>
            <a:chOff x="2312" y="1773"/>
            <a:chExt cx="1961" cy="1926"/>
          </a:xfrm>
        </p:grpSpPr>
        <p:sp>
          <p:nvSpPr>
            <p:cNvPr id="99335" name="Rectangle 12"/>
            <p:cNvSpPr>
              <a:spLocks noChangeArrowheads="1"/>
            </p:cNvSpPr>
            <p:nvPr/>
          </p:nvSpPr>
          <p:spPr bwMode="auto">
            <a:xfrm>
              <a:off x="2688" y="1773"/>
              <a:ext cx="1200" cy="40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36" name="Text Box 13"/>
            <p:cNvSpPr txBox="1">
              <a:spLocks noChangeArrowheads="1"/>
            </p:cNvSpPr>
            <p:nvPr/>
          </p:nvSpPr>
          <p:spPr bwMode="auto">
            <a:xfrm>
              <a:off x="2817" y="1875"/>
              <a:ext cx="1031"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Application</a:t>
              </a:r>
            </a:p>
          </p:txBody>
        </p:sp>
        <p:sp>
          <p:nvSpPr>
            <p:cNvPr id="99337" name="Rectangle 14"/>
            <p:cNvSpPr>
              <a:spLocks noChangeArrowheads="1"/>
            </p:cNvSpPr>
            <p:nvPr/>
          </p:nvSpPr>
          <p:spPr bwMode="auto">
            <a:xfrm>
              <a:off x="2688" y="2181"/>
              <a:ext cx="1200" cy="315"/>
            </a:xfrm>
            <a:prstGeom prst="rect">
              <a:avLst/>
            </a:prstGeom>
            <a:solidFill>
              <a:srgbClr val="FFFF99"/>
            </a:solidFill>
            <a:ln w="9525">
              <a:solidFill>
                <a:schemeClr val="tx1"/>
              </a:solidFill>
              <a:miter lim="800000"/>
              <a:headEnd/>
              <a:tailEnd/>
            </a:ln>
          </p:spPr>
          <p:txBody>
            <a:bodyPr wrap="none" anchor="ctr"/>
            <a:lstStyle/>
            <a:p>
              <a:endParaRPr lang="en-US" sz="1200" dirty="0">
                <a:latin typeface="Helvetica" pitchFamily="2" charset="0"/>
                <a:cs typeface="Arial" charset="0"/>
              </a:endParaRPr>
            </a:p>
          </p:txBody>
        </p:sp>
        <p:sp>
          <p:nvSpPr>
            <p:cNvPr id="99338" name="Rectangle 15"/>
            <p:cNvSpPr>
              <a:spLocks noChangeArrowheads="1"/>
            </p:cNvSpPr>
            <p:nvPr/>
          </p:nvSpPr>
          <p:spPr bwMode="auto">
            <a:xfrm>
              <a:off x="2688" y="2496"/>
              <a:ext cx="1200"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39" name="Rectangle 16"/>
            <p:cNvSpPr>
              <a:spLocks noChangeArrowheads="1"/>
            </p:cNvSpPr>
            <p:nvPr/>
          </p:nvSpPr>
          <p:spPr bwMode="auto">
            <a:xfrm>
              <a:off x="2688" y="2832"/>
              <a:ext cx="1200" cy="2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200" dirty="0">
                <a:latin typeface="Helvetica" pitchFamily="2" charset="0"/>
                <a:cs typeface="Arial" charset="0"/>
              </a:endParaRPr>
            </a:p>
          </p:txBody>
        </p:sp>
        <p:sp>
          <p:nvSpPr>
            <p:cNvPr id="99340" name="Text Box 17"/>
            <p:cNvSpPr txBox="1">
              <a:spLocks noChangeArrowheads="1"/>
            </p:cNvSpPr>
            <p:nvPr/>
          </p:nvSpPr>
          <p:spPr bwMode="auto">
            <a:xfrm>
              <a:off x="2889" y="2233"/>
              <a:ext cx="816"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TLS/SSL</a:t>
              </a:r>
            </a:p>
          </p:txBody>
        </p:sp>
        <p:sp>
          <p:nvSpPr>
            <p:cNvPr id="99341" name="Text Box 18"/>
            <p:cNvSpPr txBox="1">
              <a:spLocks noChangeArrowheads="1"/>
            </p:cNvSpPr>
            <p:nvPr/>
          </p:nvSpPr>
          <p:spPr bwMode="auto">
            <a:xfrm>
              <a:off x="3050" y="2545"/>
              <a:ext cx="477"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TCP</a:t>
              </a:r>
            </a:p>
          </p:txBody>
        </p:sp>
        <p:sp>
          <p:nvSpPr>
            <p:cNvPr id="99342" name="Text Box 19"/>
            <p:cNvSpPr txBox="1">
              <a:spLocks noChangeArrowheads="1"/>
            </p:cNvSpPr>
            <p:nvPr/>
          </p:nvSpPr>
          <p:spPr bwMode="auto">
            <a:xfrm>
              <a:off x="3158" y="2870"/>
              <a:ext cx="307"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dirty="0">
                  <a:latin typeface="Helvetica" pitchFamily="2" charset="0"/>
                  <a:cs typeface="Arial" charset="0"/>
                </a:rPr>
                <a:t>IP</a:t>
              </a:r>
            </a:p>
          </p:txBody>
        </p:sp>
        <p:sp>
          <p:nvSpPr>
            <p:cNvPr id="99343" name="Text Box 20"/>
            <p:cNvSpPr txBox="1">
              <a:spLocks noChangeArrowheads="1"/>
            </p:cNvSpPr>
            <p:nvPr/>
          </p:nvSpPr>
          <p:spPr bwMode="auto">
            <a:xfrm>
              <a:off x="2312" y="3234"/>
              <a:ext cx="1961" cy="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500" i="1" dirty="0">
                  <a:solidFill>
                    <a:srgbClr val="C00000"/>
                  </a:solidFill>
                  <a:latin typeface="Helvetica" pitchFamily="2" charset="0"/>
                  <a:cs typeface="Arial" charset="0"/>
                </a:rPr>
                <a:t>application with TLS/SSL</a:t>
              </a:r>
            </a:p>
          </p:txBody>
        </p:sp>
      </p:grpSp>
      <p:sp>
        <p:nvSpPr>
          <p:cNvPr id="99333" name="Text Box 21"/>
          <p:cNvSpPr txBox="1">
            <a:spLocks noChangeArrowheads="1"/>
          </p:cNvSpPr>
          <p:nvPr/>
        </p:nvSpPr>
        <p:spPr bwMode="auto">
          <a:xfrm>
            <a:off x="589612" y="4444344"/>
            <a:ext cx="7964777"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253604" indent="-253604">
              <a:buClr>
                <a:srgbClr val="000090"/>
              </a:buClr>
              <a:buSzPct val="100000"/>
              <a:buFont typeface="Wingdings" charset="2"/>
              <a:buChar char="§"/>
            </a:pPr>
            <a:r>
              <a:rPr lang="en-US" sz="2100" dirty="0">
                <a:latin typeface="Helvetica" pitchFamily="2" charset="0"/>
              </a:rPr>
              <a:t>TLS/SSL provides application programming interface (API) to applications</a:t>
            </a:r>
          </a:p>
          <a:p>
            <a:pPr marL="253604" indent="-253604">
              <a:buClr>
                <a:srgbClr val="000090"/>
              </a:buClr>
              <a:buSzPct val="100000"/>
              <a:buFont typeface="Wingdings" charset="2"/>
              <a:buChar char="§"/>
            </a:pPr>
            <a:r>
              <a:rPr lang="en-US" sz="2100" dirty="0">
                <a:latin typeface="Helvetica" pitchFamily="2" charset="0"/>
              </a:rPr>
              <a:t>C and Java libraries/classes readily available</a:t>
            </a:r>
          </a:p>
          <a:p>
            <a:pPr marL="467916" lvl="1" indent="-253604">
              <a:buClr>
                <a:srgbClr val="000090"/>
              </a:buClr>
              <a:buSzPct val="100000"/>
              <a:buFont typeface="Wingdings" charset="2"/>
              <a:buChar char="§"/>
            </a:pPr>
            <a:r>
              <a:rPr lang="en-US" sz="2100" dirty="0">
                <a:latin typeface="Helvetica" pitchFamily="2" charset="0"/>
              </a:rPr>
              <a:t>Ex: OpenSSL</a:t>
            </a:r>
          </a:p>
        </p:txBody>
      </p:sp>
      <p:sp>
        <p:nvSpPr>
          <p:cNvPr id="24" name="Slide Number Placeholder 5"/>
          <p:cNvSpPr txBox="1">
            <a:spLocks/>
          </p:cNvSpPr>
          <p:nvPr/>
        </p:nvSpPr>
        <p:spPr>
          <a:xfrm>
            <a:off x="7485115" y="5741642"/>
            <a:ext cx="515885" cy="2042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9pPr>
          </a:lstStyle>
          <a:p>
            <a:fld id="{8E8C6E93-DF5B-BC4B-80F9-500DED1EEDCC}" type="slidenum">
              <a:rPr lang="en-US" sz="900">
                <a:latin typeface="Helvetica" pitchFamily="2" charset="0"/>
              </a:rPr>
              <a:pPr/>
              <a:t>38</a:t>
            </a:fld>
            <a:endParaRPr lang="en-US" sz="900" dirty="0">
              <a:latin typeface="Helvetica" pitchFamily="2" charset="0"/>
            </a:endParaRPr>
          </a:p>
        </p:txBody>
      </p:sp>
      <p:sp>
        <p:nvSpPr>
          <p:cNvPr id="23" name="TextBox 22"/>
          <p:cNvSpPr txBox="1"/>
          <p:nvPr/>
        </p:nvSpPr>
        <p:spPr>
          <a:xfrm>
            <a:off x="0" y="6435306"/>
            <a:ext cx="3381554" cy="338554"/>
          </a:xfrm>
          <a:prstGeom prst="rect">
            <a:avLst/>
          </a:prstGeom>
          <a:noFill/>
        </p:spPr>
        <p:txBody>
          <a:bodyPr wrap="square" rtlCol="0">
            <a:spAutoFit/>
          </a:bodyPr>
          <a:lstStyle/>
          <a:p>
            <a:r>
              <a:rPr lang="en-US" dirty="0" smtClean="0"/>
              <a:t>Slide from Gene </a:t>
            </a:r>
            <a:r>
              <a:rPr lang="en-US" dirty="0" err="1" smtClean="0"/>
              <a:t>Tsudik</a:t>
            </a:r>
            <a:r>
              <a:rPr lang="en-US" dirty="0" smtClean="0"/>
              <a:t>, UCI</a:t>
            </a:r>
            <a:endParaRPr lang="en-US" dirty="0"/>
          </a:p>
        </p:txBody>
      </p:sp>
    </p:spTree>
    <p:extLst>
      <p:ext uri="{BB962C8B-B14F-4D97-AF65-F5344CB8AC3E}">
        <p14:creationId xmlns:p14="http://schemas.microsoft.com/office/powerpoint/2010/main" val="3803469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use https, you use</a:t>
            </a:r>
            <a:r>
              <a:rPr lang="en-US" dirty="0" smtClean="0">
                <a:sym typeface="Wingdings" panose="05000000000000000000" pitchFamily="2" charset="2"/>
              </a:rPr>
              <a:t> TLS</a:t>
            </a:r>
            <a:endParaRPr lang="en-US" dirty="0"/>
          </a:p>
        </p:txBody>
      </p:sp>
      <p:sp>
        <p:nvSpPr>
          <p:cNvPr id="3" name="Slide Number Placeholder 2"/>
          <p:cNvSpPr>
            <a:spLocks noGrp="1"/>
          </p:cNvSpPr>
          <p:nvPr>
            <p:ph type="sldNum" sz="quarter" idx="11"/>
          </p:nvPr>
        </p:nvSpPr>
        <p:spPr/>
        <p:txBody>
          <a:bodyPr/>
          <a:lstStyle/>
          <a:p>
            <a:fld id="{83C8815A-B8E5-8A4F-B8B8-69B5FF478331}" type="slidenum">
              <a:rPr lang="en-US" smtClean="0"/>
              <a:pPr/>
              <a:t>39</a:t>
            </a:fld>
            <a:endParaRPr lang="en-US" sz="1000" b="1">
              <a:solidFill>
                <a:schemeClr val="tx1"/>
              </a:solidFill>
              <a:latin typeface="+mn-lt"/>
            </a:endParaRPr>
          </a:p>
        </p:txBody>
      </p:sp>
      <p:sp>
        <p:nvSpPr>
          <p:cNvPr id="4" name="Footer Placeholder 3"/>
          <p:cNvSpPr>
            <a:spLocks noGrp="1"/>
          </p:cNvSpPr>
          <p:nvPr>
            <p:ph type="ftr" sz="quarter" idx="3"/>
          </p:nvPr>
        </p:nvSpPr>
        <p:spPr/>
        <p:txBody>
          <a:bodyPr/>
          <a:lstStyle/>
          <a:p>
            <a:r>
              <a:rPr lang="en-US" dirty="0" smtClean="0"/>
              <a:t>CS 118: Security</a:t>
            </a:r>
            <a:endParaRPr lang="en-US" dirty="0"/>
          </a:p>
        </p:txBody>
      </p:sp>
      <p:pic>
        <p:nvPicPr>
          <p:cNvPr id="5" name="Picture 4"/>
          <p:cNvPicPr>
            <a:picLocks noChangeAspect="1"/>
          </p:cNvPicPr>
          <p:nvPr/>
        </p:nvPicPr>
        <p:blipFill>
          <a:blip r:embed="rId2"/>
          <a:stretch>
            <a:fillRect/>
          </a:stretch>
        </p:blipFill>
        <p:spPr>
          <a:xfrm>
            <a:off x="353344" y="1681199"/>
            <a:ext cx="8739924" cy="5024401"/>
          </a:xfrm>
          <a:prstGeom prst="rect">
            <a:avLst/>
          </a:prstGeom>
        </p:spPr>
      </p:pic>
      <p:sp>
        <p:nvSpPr>
          <p:cNvPr id="6" name="TextBox 5"/>
          <p:cNvSpPr txBox="1"/>
          <p:nvPr/>
        </p:nvSpPr>
        <p:spPr>
          <a:xfrm>
            <a:off x="0" y="6435306"/>
            <a:ext cx="3381554" cy="338554"/>
          </a:xfrm>
          <a:prstGeom prst="rect">
            <a:avLst/>
          </a:prstGeom>
          <a:noFill/>
        </p:spPr>
        <p:txBody>
          <a:bodyPr wrap="square" rtlCol="0">
            <a:spAutoFit/>
          </a:bodyPr>
          <a:lstStyle/>
          <a:p>
            <a:r>
              <a:rPr lang="en-US" dirty="0" smtClean="0"/>
              <a:t>Slides from UIO: IN 3210</a:t>
            </a:r>
            <a:endParaRPr lang="en-US" dirty="0"/>
          </a:p>
        </p:txBody>
      </p:sp>
    </p:spTree>
    <p:extLst>
      <p:ext uri="{BB962C8B-B14F-4D97-AF65-F5344CB8AC3E}">
        <p14:creationId xmlns:p14="http://schemas.microsoft.com/office/powerpoint/2010/main" val="376581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building blocks first</a:t>
            </a:r>
            <a:endParaRPr lang="en-US" dirty="0"/>
          </a:p>
        </p:txBody>
      </p:sp>
      <p:sp>
        <p:nvSpPr>
          <p:cNvPr id="3" name="Content Placeholder 2"/>
          <p:cNvSpPr>
            <a:spLocks noGrp="1"/>
          </p:cNvSpPr>
          <p:nvPr>
            <p:ph idx="1"/>
          </p:nvPr>
        </p:nvSpPr>
        <p:spPr/>
        <p:txBody>
          <a:bodyPr/>
          <a:lstStyle/>
          <a:p>
            <a:r>
              <a:rPr lang="en-US" dirty="0" smtClean="0">
                <a:solidFill>
                  <a:srgbClr val="0000FF"/>
                </a:solidFill>
              </a:rPr>
              <a:t>Encryption</a:t>
            </a:r>
            <a:endParaRPr lang="en-US" dirty="0" smtClean="0"/>
          </a:p>
          <a:p>
            <a:pPr lvl="1"/>
            <a:r>
              <a:rPr lang="en-US" dirty="0" smtClean="0"/>
              <a:t>From one time pads to symmetric keys via </a:t>
            </a:r>
            <a:r>
              <a:rPr lang="en-US" i="1" dirty="0" smtClean="0"/>
              <a:t>DES/AES </a:t>
            </a:r>
          </a:p>
          <a:p>
            <a:pPr lvl="1"/>
            <a:r>
              <a:rPr lang="en-US" dirty="0" smtClean="0"/>
              <a:t>How </a:t>
            </a:r>
            <a:r>
              <a:rPr lang="en-US" i="1" dirty="0" smtClean="0"/>
              <a:t>public key encryption </a:t>
            </a:r>
            <a:r>
              <a:rPr lang="en-US" dirty="0" smtClean="0"/>
              <a:t>solves the key exchange problem</a:t>
            </a:r>
          </a:p>
          <a:p>
            <a:pPr lvl="1"/>
            <a:r>
              <a:rPr lang="en-US" dirty="0" smtClean="0"/>
              <a:t>How </a:t>
            </a:r>
            <a:r>
              <a:rPr lang="en-US" i="1" dirty="0" smtClean="0"/>
              <a:t>certificates</a:t>
            </a:r>
            <a:r>
              <a:rPr lang="en-US" dirty="0" smtClean="0"/>
              <a:t> help you trust public keys</a:t>
            </a:r>
            <a:endParaRPr lang="en-US" dirty="0" smtClean="0"/>
          </a:p>
          <a:p>
            <a:r>
              <a:rPr lang="en-US" dirty="0" smtClean="0">
                <a:solidFill>
                  <a:srgbClr val="0000FF"/>
                </a:solidFill>
              </a:rPr>
              <a:t>Signatures and Message Digests</a:t>
            </a:r>
            <a:endParaRPr lang="en-US" dirty="0" smtClean="0"/>
          </a:p>
          <a:p>
            <a:pPr lvl="1"/>
            <a:r>
              <a:rPr lang="en-US" dirty="0" smtClean="0"/>
              <a:t>How RSA can be used to </a:t>
            </a:r>
            <a:r>
              <a:rPr lang="en-US" i="1" dirty="0" smtClean="0"/>
              <a:t>sign </a:t>
            </a:r>
            <a:r>
              <a:rPr lang="en-US" dirty="0" smtClean="0"/>
              <a:t>messages for authentication</a:t>
            </a:r>
          </a:p>
          <a:p>
            <a:pPr lvl="1"/>
            <a:r>
              <a:rPr lang="en-US" dirty="0"/>
              <a:t>How </a:t>
            </a:r>
            <a:r>
              <a:rPr lang="en-US" i="1" dirty="0"/>
              <a:t>s</a:t>
            </a:r>
            <a:r>
              <a:rPr lang="en-US" i="1" dirty="0" smtClean="0"/>
              <a:t>ecure hashes</a:t>
            </a:r>
            <a:r>
              <a:rPr lang="en-US" dirty="0"/>
              <a:t>/</a:t>
            </a:r>
            <a:r>
              <a:rPr lang="en-US" i="1" dirty="0" smtClean="0"/>
              <a:t>MACs</a:t>
            </a:r>
            <a:r>
              <a:rPr lang="en-US" dirty="0" smtClean="0"/>
              <a:t> can help with Integrity</a:t>
            </a:r>
          </a:p>
          <a:p>
            <a:pPr lvl="1"/>
            <a:r>
              <a:rPr lang="en-US" dirty="0" smtClean="0"/>
              <a:t>Other tools such as </a:t>
            </a:r>
            <a:r>
              <a:rPr lang="en-US" dirty="0" err="1" smtClean="0"/>
              <a:t>nonces</a:t>
            </a:r>
            <a:r>
              <a:rPr lang="en-US" dirty="0" smtClean="0"/>
              <a:t>, </a:t>
            </a:r>
            <a:r>
              <a:rPr lang="en-US" dirty="0" err="1" smtClean="0"/>
              <a:t>sequene</a:t>
            </a:r>
            <a:r>
              <a:rPr lang="en-US" dirty="0" smtClean="0"/>
              <a:t> numbers etc.</a:t>
            </a:r>
            <a:endParaRPr lang="en-US" dirty="0"/>
          </a:p>
          <a:p>
            <a:r>
              <a:rPr lang="en-US" dirty="0" smtClean="0">
                <a:solidFill>
                  <a:srgbClr val="0000FF"/>
                </a:solidFill>
              </a:rPr>
              <a:t>Putting it together</a:t>
            </a:r>
            <a:endParaRPr lang="en-US" dirty="0"/>
          </a:p>
          <a:p>
            <a:pPr lvl="1"/>
            <a:r>
              <a:rPr lang="en-US" dirty="0" smtClean="0"/>
              <a:t>TLS</a:t>
            </a:r>
          </a:p>
          <a:p>
            <a:pPr lvl="1"/>
            <a:r>
              <a:rPr lang="en-US" dirty="0" smtClean="0"/>
              <a:t>Simplifications in Project 2</a:t>
            </a:r>
            <a:endParaRPr lang="en-US" dirty="0"/>
          </a:p>
          <a:p>
            <a:pPr lvl="1"/>
            <a:endParaRPr lang="en-US" dirty="0"/>
          </a:p>
        </p:txBody>
      </p:sp>
      <p:sp>
        <p:nvSpPr>
          <p:cNvPr id="4" name="Slide Number Placeholder 3"/>
          <p:cNvSpPr>
            <a:spLocks noGrp="1"/>
          </p:cNvSpPr>
          <p:nvPr>
            <p:ph type="sldNum" sz="quarter" idx="11"/>
          </p:nvPr>
        </p:nvSpPr>
        <p:spPr/>
        <p:txBody>
          <a:bodyPr/>
          <a:lstStyle/>
          <a:p>
            <a:fld id="{603FE706-B21F-114E-8808-5DBE0296B0E8}" type="slidenum">
              <a:rPr lang="en-US" smtClean="0"/>
              <a:pPr/>
              <a:t>4</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 </a:t>
            </a:r>
            <a:r>
              <a:rPr lang="en-US" b="0" dirty="0" smtClean="0">
                <a:latin typeface="+mj-lt"/>
              </a:rPr>
              <a:t>– </a:t>
            </a:r>
            <a:r>
              <a:rPr lang="en-US" b="0" dirty="0" smtClean="0">
                <a:latin typeface="+mj-lt"/>
              </a:rPr>
              <a:t>Security</a:t>
            </a:r>
            <a:endParaRPr lang="en-US" b="0" dirty="0">
              <a:latin typeface="+mj-lt"/>
            </a:endParaRPr>
          </a:p>
        </p:txBody>
      </p:sp>
    </p:spTree>
    <p:extLst>
      <p:ext uri="{BB962C8B-B14F-4D97-AF65-F5344CB8AC3E}">
        <p14:creationId xmlns:p14="http://schemas.microsoft.com/office/powerpoint/2010/main" val="35013979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43001"/>
            <a:ext cx="9140825" cy="4797425"/>
            <a:chOff x="0" y="1143001"/>
            <a:chExt cx="9140825" cy="4797425"/>
          </a:xfrm>
        </p:grpSpPr>
        <p:pic>
          <p:nvPicPr>
            <p:cNvPr id="3" name="object 3"/>
            <p:cNvPicPr/>
            <p:nvPr/>
          </p:nvPicPr>
          <p:blipFill>
            <a:blip r:embed="rId2" cstate="print"/>
            <a:stretch>
              <a:fillRect/>
            </a:stretch>
          </p:blipFill>
          <p:spPr>
            <a:xfrm>
              <a:off x="0" y="1143001"/>
              <a:ext cx="9140823" cy="4797423"/>
            </a:xfrm>
            <a:prstGeom prst="rect">
              <a:avLst/>
            </a:prstGeom>
          </p:spPr>
        </p:pic>
        <p:sp>
          <p:nvSpPr>
            <p:cNvPr id="4" name="object 4"/>
            <p:cNvSpPr/>
            <p:nvPr/>
          </p:nvSpPr>
          <p:spPr>
            <a:xfrm>
              <a:off x="2057400" y="1295400"/>
              <a:ext cx="609600" cy="381000"/>
            </a:xfrm>
            <a:custGeom>
              <a:avLst/>
              <a:gdLst/>
              <a:ahLst/>
              <a:cxnLst/>
              <a:rect l="l" t="t" r="r" b="b"/>
              <a:pathLst>
                <a:path w="609600" h="381000">
                  <a:moveTo>
                    <a:pt x="0" y="190500"/>
                  </a:moveTo>
                  <a:lnTo>
                    <a:pt x="19069" y="124028"/>
                  </a:lnTo>
                  <a:lnTo>
                    <a:pt x="71685" y="67763"/>
                  </a:lnTo>
                  <a:lnTo>
                    <a:pt x="108421" y="44803"/>
                  </a:lnTo>
                  <a:lnTo>
                    <a:pt x="150961" y="26008"/>
                  </a:lnTo>
                  <a:lnTo>
                    <a:pt x="198445" y="11918"/>
                  </a:lnTo>
                  <a:lnTo>
                    <a:pt x="250011" y="3069"/>
                  </a:lnTo>
                  <a:lnTo>
                    <a:pt x="304799" y="0"/>
                  </a:lnTo>
                  <a:lnTo>
                    <a:pt x="359588" y="3069"/>
                  </a:lnTo>
                  <a:lnTo>
                    <a:pt x="411154" y="11918"/>
                  </a:lnTo>
                  <a:lnTo>
                    <a:pt x="458638" y="26008"/>
                  </a:lnTo>
                  <a:lnTo>
                    <a:pt x="501178" y="44803"/>
                  </a:lnTo>
                  <a:lnTo>
                    <a:pt x="537914" y="67763"/>
                  </a:lnTo>
                  <a:lnTo>
                    <a:pt x="567985" y="94351"/>
                  </a:lnTo>
                  <a:lnTo>
                    <a:pt x="604689" y="156257"/>
                  </a:lnTo>
                  <a:lnTo>
                    <a:pt x="609599" y="190500"/>
                  </a:lnTo>
                  <a:lnTo>
                    <a:pt x="604689" y="224742"/>
                  </a:lnTo>
                  <a:lnTo>
                    <a:pt x="567985" y="286648"/>
                  </a:lnTo>
                  <a:lnTo>
                    <a:pt x="537914" y="313236"/>
                  </a:lnTo>
                  <a:lnTo>
                    <a:pt x="501178" y="336196"/>
                  </a:lnTo>
                  <a:lnTo>
                    <a:pt x="458638" y="354991"/>
                  </a:lnTo>
                  <a:lnTo>
                    <a:pt x="411154" y="369081"/>
                  </a:lnTo>
                  <a:lnTo>
                    <a:pt x="359588" y="377930"/>
                  </a:lnTo>
                  <a:lnTo>
                    <a:pt x="304799" y="380999"/>
                  </a:lnTo>
                  <a:lnTo>
                    <a:pt x="250011" y="377930"/>
                  </a:lnTo>
                  <a:lnTo>
                    <a:pt x="198445" y="369081"/>
                  </a:lnTo>
                  <a:lnTo>
                    <a:pt x="150961" y="354991"/>
                  </a:lnTo>
                  <a:lnTo>
                    <a:pt x="108421" y="336196"/>
                  </a:lnTo>
                  <a:lnTo>
                    <a:pt x="71685" y="313236"/>
                  </a:lnTo>
                  <a:lnTo>
                    <a:pt x="41614" y="286648"/>
                  </a:lnTo>
                  <a:lnTo>
                    <a:pt x="4910" y="224742"/>
                  </a:lnTo>
                  <a:lnTo>
                    <a:pt x="0" y="190500"/>
                  </a:lnTo>
                  <a:close/>
                </a:path>
              </a:pathLst>
            </a:custGeom>
            <a:ln w="19049">
              <a:solidFill>
                <a:srgbClr val="FF9300"/>
              </a:solidFill>
            </a:ln>
          </p:spPr>
          <p:txBody>
            <a:bodyPr wrap="square" lIns="0" tIns="0" rIns="0" bIns="0" rtlCol="0"/>
            <a:lstStyle/>
            <a:p>
              <a:endParaRPr/>
            </a:p>
          </p:txBody>
        </p:sp>
      </p:grpSp>
      <p:sp>
        <p:nvSpPr>
          <p:cNvPr id="5" name="object 5"/>
          <p:cNvSpPr txBox="1">
            <a:spLocks noGrp="1"/>
          </p:cNvSpPr>
          <p:nvPr>
            <p:ph type="title"/>
          </p:nvPr>
        </p:nvSpPr>
        <p:spPr>
          <a:xfrm>
            <a:off x="533399" y="152401"/>
            <a:ext cx="4419600" cy="609600"/>
          </a:xfrm>
          <a:prstGeom prst="rect">
            <a:avLst/>
          </a:prstGeom>
          <a:ln w="19049">
            <a:solidFill>
              <a:srgbClr val="FF9300"/>
            </a:solidFill>
          </a:ln>
        </p:spPr>
        <p:txBody>
          <a:bodyPr vert="horz" wrap="square" lIns="0" tIns="121920" rIns="0" bIns="0" rtlCol="0">
            <a:spAutoFit/>
          </a:bodyPr>
          <a:lstStyle/>
          <a:p>
            <a:pPr marL="91440">
              <a:lnSpc>
                <a:spcPct val="100000"/>
              </a:lnSpc>
              <a:spcBef>
                <a:spcPts val="960"/>
              </a:spcBef>
            </a:pPr>
            <a:r>
              <a:rPr sz="2400" b="0" dirty="0">
                <a:solidFill>
                  <a:srgbClr val="FF8000"/>
                </a:solidFill>
                <a:latin typeface="Arial"/>
                <a:cs typeface="Arial"/>
              </a:rPr>
              <a:t>Regular</a:t>
            </a:r>
            <a:r>
              <a:rPr sz="2400" b="0" spc="-55" dirty="0">
                <a:solidFill>
                  <a:srgbClr val="FF8000"/>
                </a:solidFill>
                <a:latin typeface="Arial"/>
                <a:cs typeface="Arial"/>
              </a:rPr>
              <a:t> </a:t>
            </a:r>
            <a:r>
              <a:rPr sz="2400" b="0" dirty="0">
                <a:solidFill>
                  <a:srgbClr val="FF8000"/>
                </a:solidFill>
                <a:latin typeface="Arial"/>
                <a:cs typeface="Arial"/>
              </a:rPr>
              <a:t>web</a:t>
            </a:r>
            <a:r>
              <a:rPr sz="2400" b="0" spc="-50" dirty="0">
                <a:solidFill>
                  <a:srgbClr val="FF8000"/>
                </a:solidFill>
                <a:latin typeface="Arial"/>
                <a:cs typeface="Arial"/>
              </a:rPr>
              <a:t> </a:t>
            </a:r>
            <a:r>
              <a:rPr sz="2400" b="0" dirty="0">
                <a:solidFill>
                  <a:srgbClr val="FF8000"/>
                </a:solidFill>
                <a:latin typeface="Arial"/>
                <a:cs typeface="Arial"/>
              </a:rPr>
              <a:t>surfing</a:t>
            </a:r>
            <a:r>
              <a:rPr sz="2400" b="0" spc="-45" dirty="0">
                <a:solidFill>
                  <a:srgbClr val="FF8000"/>
                </a:solidFill>
                <a:latin typeface="Arial"/>
                <a:cs typeface="Arial"/>
              </a:rPr>
              <a:t> </a:t>
            </a:r>
            <a:r>
              <a:rPr sz="2400" b="0" dirty="0">
                <a:solidFill>
                  <a:srgbClr val="FF8000"/>
                </a:solidFill>
                <a:latin typeface="Arial"/>
                <a:cs typeface="Arial"/>
              </a:rPr>
              <a:t>-</a:t>
            </a:r>
            <a:r>
              <a:rPr sz="2400" b="0" spc="-55" dirty="0">
                <a:solidFill>
                  <a:srgbClr val="FF8000"/>
                </a:solidFill>
                <a:latin typeface="Arial"/>
                <a:cs typeface="Arial"/>
              </a:rPr>
              <a:t> </a:t>
            </a:r>
            <a:r>
              <a:rPr sz="2400" b="0" dirty="0">
                <a:solidFill>
                  <a:srgbClr val="FF8000"/>
                </a:solidFill>
                <a:latin typeface="Arial"/>
                <a:cs typeface="Arial"/>
              </a:rPr>
              <a:t>http:</a:t>
            </a:r>
            <a:r>
              <a:rPr sz="2400" b="0" spc="-55" dirty="0">
                <a:solidFill>
                  <a:srgbClr val="FF8000"/>
                </a:solidFill>
                <a:latin typeface="Arial"/>
                <a:cs typeface="Arial"/>
              </a:rPr>
              <a:t> </a:t>
            </a:r>
            <a:r>
              <a:rPr sz="2400" b="0" spc="-25" dirty="0">
                <a:solidFill>
                  <a:srgbClr val="FF8000"/>
                </a:solidFill>
                <a:latin typeface="Arial"/>
                <a:cs typeface="Arial"/>
              </a:rPr>
              <a:t>URL</a:t>
            </a:r>
            <a:endParaRPr sz="2400">
              <a:latin typeface="Arial"/>
              <a:cs typeface="Arial"/>
            </a:endParaRPr>
          </a:p>
        </p:txBody>
      </p:sp>
      <p:grpSp>
        <p:nvGrpSpPr>
          <p:cNvPr id="6" name="object 6"/>
          <p:cNvGrpSpPr/>
          <p:nvPr/>
        </p:nvGrpSpPr>
        <p:grpSpPr>
          <a:xfrm>
            <a:off x="2047875" y="752476"/>
            <a:ext cx="6572250" cy="2914650"/>
            <a:chOff x="2047875" y="752476"/>
            <a:chExt cx="6572250" cy="2914650"/>
          </a:xfrm>
        </p:grpSpPr>
        <p:sp>
          <p:nvSpPr>
            <p:cNvPr id="7" name="object 7"/>
            <p:cNvSpPr/>
            <p:nvPr/>
          </p:nvSpPr>
          <p:spPr>
            <a:xfrm>
              <a:off x="2057400" y="762001"/>
              <a:ext cx="290830" cy="436245"/>
            </a:xfrm>
            <a:custGeom>
              <a:avLst/>
              <a:gdLst/>
              <a:ahLst/>
              <a:cxnLst/>
              <a:rect l="l" t="t" r="r" b="b"/>
              <a:pathLst>
                <a:path w="290830" h="436244">
                  <a:moveTo>
                    <a:pt x="0" y="0"/>
                  </a:moveTo>
                  <a:lnTo>
                    <a:pt x="290710" y="436065"/>
                  </a:lnTo>
                </a:path>
              </a:pathLst>
            </a:custGeom>
            <a:ln w="19049">
              <a:solidFill>
                <a:srgbClr val="FF9300"/>
              </a:solidFill>
            </a:ln>
          </p:spPr>
          <p:txBody>
            <a:bodyPr wrap="square" lIns="0" tIns="0" rIns="0" bIns="0" rtlCol="0"/>
            <a:lstStyle/>
            <a:p>
              <a:endParaRPr/>
            </a:p>
          </p:txBody>
        </p:sp>
        <p:sp>
          <p:nvSpPr>
            <p:cNvPr id="8" name="object 8"/>
            <p:cNvSpPr/>
            <p:nvPr/>
          </p:nvSpPr>
          <p:spPr>
            <a:xfrm>
              <a:off x="2288230" y="1134664"/>
              <a:ext cx="74295" cy="85090"/>
            </a:xfrm>
            <a:custGeom>
              <a:avLst/>
              <a:gdLst/>
              <a:ahLst/>
              <a:cxnLst/>
              <a:rect l="l" t="t" r="r" b="b"/>
              <a:pathLst>
                <a:path w="74294" h="85090">
                  <a:moveTo>
                    <a:pt x="63402" y="0"/>
                  </a:moveTo>
                  <a:lnTo>
                    <a:pt x="0" y="42268"/>
                  </a:lnTo>
                  <a:lnTo>
                    <a:pt x="73969" y="84536"/>
                  </a:lnTo>
                  <a:lnTo>
                    <a:pt x="63402" y="0"/>
                  </a:lnTo>
                  <a:close/>
                </a:path>
              </a:pathLst>
            </a:custGeom>
            <a:solidFill>
              <a:srgbClr val="FF9300"/>
            </a:solidFill>
          </p:spPr>
          <p:txBody>
            <a:bodyPr wrap="square" lIns="0" tIns="0" rIns="0" bIns="0" rtlCol="0"/>
            <a:lstStyle/>
            <a:p>
              <a:endParaRPr/>
            </a:p>
          </p:txBody>
        </p:sp>
        <p:sp>
          <p:nvSpPr>
            <p:cNvPr id="9" name="object 9"/>
            <p:cNvSpPr/>
            <p:nvPr/>
          </p:nvSpPr>
          <p:spPr>
            <a:xfrm>
              <a:off x="7696198" y="2362200"/>
              <a:ext cx="914400" cy="381000"/>
            </a:xfrm>
            <a:custGeom>
              <a:avLst/>
              <a:gdLst/>
              <a:ahLst/>
              <a:cxnLst/>
              <a:rect l="l" t="t" r="r" b="b"/>
              <a:pathLst>
                <a:path w="914400" h="381000">
                  <a:moveTo>
                    <a:pt x="0" y="190499"/>
                  </a:moveTo>
                  <a:lnTo>
                    <a:pt x="19357" y="135481"/>
                  </a:lnTo>
                  <a:lnTo>
                    <a:pt x="73657" y="86770"/>
                  </a:lnTo>
                  <a:lnTo>
                    <a:pt x="112143" y="65517"/>
                  </a:lnTo>
                  <a:lnTo>
                    <a:pt x="157243" y="46726"/>
                  </a:lnTo>
                  <a:lnTo>
                    <a:pt x="208249" y="30690"/>
                  </a:lnTo>
                  <a:lnTo>
                    <a:pt x="264455" y="17705"/>
                  </a:lnTo>
                  <a:lnTo>
                    <a:pt x="325154" y="8065"/>
                  </a:lnTo>
                  <a:lnTo>
                    <a:pt x="389638" y="2065"/>
                  </a:lnTo>
                  <a:lnTo>
                    <a:pt x="457199" y="0"/>
                  </a:lnTo>
                  <a:lnTo>
                    <a:pt x="524761" y="2065"/>
                  </a:lnTo>
                  <a:lnTo>
                    <a:pt x="589245" y="8065"/>
                  </a:lnTo>
                  <a:lnTo>
                    <a:pt x="649943" y="17705"/>
                  </a:lnTo>
                  <a:lnTo>
                    <a:pt x="706150" y="30690"/>
                  </a:lnTo>
                  <a:lnTo>
                    <a:pt x="757156" y="46726"/>
                  </a:lnTo>
                  <a:lnTo>
                    <a:pt x="802256" y="65517"/>
                  </a:lnTo>
                  <a:lnTo>
                    <a:pt x="840742" y="86770"/>
                  </a:lnTo>
                  <a:lnTo>
                    <a:pt x="871906" y="110189"/>
                  </a:lnTo>
                  <a:lnTo>
                    <a:pt x="909442" y="162349"/>
                  </a:lnTo>
                  <a:lnTo>
                    <a:pt x="914399" y="190499"/>
                  </a:lnTo>
                  <a:lnTo>
                    <a:pt x="909442" y="218650"/>
                  </a:lnTo>
                  <a:lnTo>
                    <a:pt x="871906" y="270809"/>
                  </a:lnTo>
                  <a:lnTo>
                    <a:pt x="840742" y="294229"/>
                  </a:lnTo>
                  <a:lnTo>
                    <a:pt x="802256" y="315481"/>
                  </a:lnTo>
                  <a:lnTo>
                    <a:pt x="757156" y="334273"/>
                  </a:lnTo>
                  <a:lnTo>
                    <a:pt x="706150" y="350309"/>
                  </a:lnTo>
                  <a:lnTo>
                    <a:pt x="649943" y="363294"/>
                  </a:lnTo>
                  <a:lnTo>
                    <a:pt x="589245" y="372934"/>
                  </a:lnTo>
                  <a:lnTo>
                    <a:pt x="524761" y="378934"/>
                  </a:lnTo>
                  <a:lnTo>
                    <a:pt x="457199" y="380999"/>
                  </a:lnTo>
                  <a:lnTo>
                    <a:pt x="389638" y="378934"/>
                  </a:lnTo>
                  <a:lnTo>
                    <a:pt x="325154" y="372934"/>
                  </a:lnTo>
                  <a:lnTo>
                    <a:pt x="264455" y="363294"/>
                  </a:lnTo>
                  <a:lnTo>
                    <a:pt x="208249" y="350309"/>
                  </a:lnTo>
                  <a:lnTo>
                    <a:pt x="157243" y="334273"/>
                  </a:lnTo>
                  <a:lnTo>
                    <a:pt x="112143" y="315481"/>
                  </a:lnTo>
                  <a:lnTo>
                    <a:pt x="73657" y="294229"/>
                  </a:lnTo>
                  <a:lnTo>
                    <a:pt x="42493" y="270809"/>
                  </a:lnTo>
                  <a:lnTo>
                    <a:pt x="4957" y="218650"/>
                  </a:lnTo>
                  <a:lnTo>
                    <a:pt x="0" y="190499"/>
                  </a:lnTo>
                  <a:close/>
                </a:path>
              </a:pathLst>
            </a:custGeom>
            <a:ln w="19049">
              <a:solidFill>
                <a:srgbClr val="FF9300"/>
              </a:solidFill>
            </a:ln>
          </p:spPr>
          <p:txBody>
            <a:bodyPr wrap="square" lIns="0" tIns="0" rIns="0" bIns="0" rtlCol="0"/>
            <a:lstStyle/>
            <a:p>
              <a:endParaRPr/>
            </a:p>
          </p:txBody>
        </p:sp>
        <p:sp>
          <p:nvSpPr>
            <p:cNvPr id="10" name="object 10"/>
            <p:cNvSpPr/>
            <p:nvPr/>
          </p:nvSpPr>
          <p:spPr>
            <a:xfrm>
              <a:off x="4495798" y="3048000"/>
              <a:ext cx="3657600" cy="609600"/>
            </a:xfrm>
            <a:custGeom>
              <a:avLst/>
              <a:gdLst/>
              <a:ahLst/>
              <a:cxnLst/>
              <a:rect l="l" t="t" r="r" b="b"/>
              <a:pathLst>
                <a:path w="3657600" h="609600">
                  <a:moveTo>
                    <a:pt x="3657600" y="0"/>
                  </a:moveTo>
                  <a:lnTo>
                    <a:pt x="0" y="0"/>
                  </a:lnTo>
                  <a:lnTo>
                    <a:pt x="0" y="609600"/>
                  </a:lnTo>
                  <a:lnTo>
                    <a:pt x="3657600" y="609600"/>
                  </a:lnTo>
                  <a:lnTo>
                    <a:pt x="3657600" y="0"/>
                  </a:lnTo>
                  <a:close/>
                </a:path>
              </a:pathLst>
            </a:custGeom>
            <a:solidFill>
              <a:srgbClr val="FFFFFF"/>
            </a:solidFill>
          </p:spPr>
          <p:txBody>
            <a:bodyPr wrap="square" lIns="0" tIns="0" rIns="0" bIns="0" rtlCol="0"/>
            <a:lstStyle/>
            <a:p>
              <a:endParaRPr/>
            </a:p>
          </p:txBody>
        </p:sp>
        <p:sp>
          <p:nvSpPr>
            <p:cNvPr id="11" name="object 11"/>
            <p:cNvSpPr/>
            <p:nvPr/>
          </p:nvSpPr>
          <p:spPr>
            <a:xfrm>
              <a:off x="4495798" y="3048000"/>
              <a:ext cx="3657600" cy="609600"/>
            </a:xfrm>
            <a:custGeom>
              <a:avLst/>
              <a:gdLst/>
              <a:ahLst/>
              <a:cxnLst/>
              <a:rect l="l" t="t" r="r" b="b"/>
              <a:pathLst>
                <a:path w="3657600" h="609600">
                  <a:moveTo>
                    <a:pt x="0" y="0"/>
                  </a:moveTo>
                  <a:lnTo>
                    <a:pt x="3657599" y="0"/>
                  </a:lnTo>
                  <a:lnTo>
                    <a:pt x="3657599" y="609599"/>
                  </a:lnTo>
                  <a:lnTo>
                    <a:pt x="0" y="609599"/>
                  </a:lnTo>
                  <a:lnTo>
                    <a:pt x="0" y="0"/>
                  </a:lnTo>
                  <a:close/>
                </a:path>
              </a:pathLst>
            </a:custGeom>
            <a:ln w="19049">
              <a:solidFill>
                <a:srgbClr val="FF9300"/>
              </a:solidFill>
            </a:ln>
          </p:spPr>
          <p:txBody>
            <a:bodyPr wrap="square" lIns="0" tIns="0" rIns="0" bIns="0" rtlCol="0"/>
            <a:lstStyle/>
            <a:p>
              <a:endParaRPr/>
            </a:p>
          </p:txBody>
        </p:sp>
      </p:grpSp>
      <p:sp>
        <p:nvSpPr>
          <p:cNvPr id="12" name="object 12"/>
          <p:cNvSpPr txBox="1"/>
          <p:nvPr/>
        </p:nvSpPr>
        <p:spPr>
          <a:xfrm>
            <a:off x="4574540" y="3157220"/>
            <a:ext cx="295592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8000"/>
                </a:solidFill>
                <a:latin typeface="Arial"/>
                <a:cs typeface="Arial"/>
              </a:rPr>
              <a:t>But</a:t>
            </a:r>
            <a:r>
              <a:rPr sz="2400" spc="-40" dirty="0">
                <a:solidFill>
                  <a:srgbClr val="FF8000"/>
                </a:solidFill>
                <a:latin typeface="Arial"/>
                <a:cs typeface="Arial"/>
              </a:rPr>
              <a:t> </a:t>
            </a:r>
            <a:r>
              <a:rPr sz="2400" dirty="0">
                <a:solidFill>
                  <a:srgbClr val="FF8000"/>
                </a:solidFill>
                <a:latin typeface="Arial"/>
                <a:cs typeface="Arial"/>
              </a:rPr>
              <a:t>if</a:t>
            </a:r>
            <a:r>
              <a:rPr sz="2400" spc="-35" dirty="0">
                <a:solidFill>
                  <a:srgbClr val="FF8000"/>
                </a:solidFill>
                <a:latin typeface="Arial"/>
                <a:cs typeface="Arial"/>
              </a:rPr>
              <a:t> </a:t>
            </a:r>
            <a:r>
              <a:rPr sz="2400" dirty="0">
                <a:solidFill>
                  <a:srgbClr val="FF8000"/>
                </a:solidFill>
                <a:latin typeface="Arial"/>
                <a:cs typeface="Arial"/>
              </a:rPr>
              <a:t>we</a:t>
            </a:r>
            <a:r>
              <a:rPr sz="2400" spc="-30" dirty="0">
                <a:solidFill>
                  <a:srgbClr val="FF8000"/>
                </a:solidFill>
                <a:latin typeface="Arial"/>
                <a:cs typeface="Arial"/>
              </a:rPr>
              <a:t> </a:t>
            </a:r>
            <a:r>
              <a:rPr sz="2400" dirty="0">
                <a:solidFill>
                  <a:srgbClr val="FF8000"/>
                </a:solidFill>
                <a:latin typeface="Arial"/>
                <a:cs typeface="Arial"/>
              </a:rPr>
              <a:t>click</a:t>
            </a:r>
            <a:r>
              <a:rPr sz="2400" spc="-35" dirty="0">
                <a:solidFill>
                  <a:srgbClr val="FF8000"/>
                </a:solidFill>
                <a:latin typeface="Arial"/>
                <a:cs typeface="Arial"/>
              </a:rPr>
              <a:t> </a:t>
            </a:r>
            <a:r>
              <a:rPr sz="2400" dirty="0">
                <a:solidFill>
                  <a:srgbClr val="FF8000"/>
                </a:solidFill>
                <a:latin typeface="Arial"/>
                <a:cs typeface="Arial"/>
              </a:rPr>
              <a:t>here</a:t>
            </a:r>
            <a:r>
              <a:rPr sz="2400" spc="-30" dirty="0">
                <a:solidFill>
                  <a:srgbClr val="FF8000"/>
                </a:solidFill>
                <a:latin typeface="Arial"/>
                <a:cs typeface="Arial"/>
              </a:rPr>
              <a:t> </a:t>
            </a:r>
            <a:r>
              <a:rPr sz="2400" spc="-50" dirty="0">
                <a:solidFill>
                  <a:srgbClr val="FF8000"/>
                </a:solidFill>
                <a:latin typeface="Arial"/>
                <a:cs typeface="Arial"/>
              </a:rPr>
              <a:t>…</a:t>
            </a:r>
            <a:endParaRPr sz="2400">
              <a:latin typeface="Arial"/>
              <a:cs typeface="Arial"/>
            </a:endParaRPr>
          </a:p>
        </p:txBody>
      </p:sp>
      <p:grpSp>
        <p:nvGrpSpPr>
          <p:cNvPr id="13" name="object 13"/>
          <p:cNvGrpSpPr/>
          <p:nvPr/>
        </p:nvGrpSpPr>
        <p:grpSpPr>
          <a:xfrm>
            <a:off x="7534273" y="2743200"/>
            <a:ext cx="390525" cy="466725"/>
            <a:chOff x="7534273" y="2743200"/>
            <a:chExt cx="390525" cy="466725"/>
          </a:xfrm>
        </p:grpSpPr>
        <p:sp>
          <p:nvSpPr>
            <p:cNvPr id="14" name="object 14"/>
            <p:cNvSpPr/>
            <p:nvPr/>
          </p:nvSpPr>
          <p:spPr>
            <a:xfrm>
              <a:off x="7543798" y="2762712"/>
              <a:ext cx="365125" cy="438150"/>
            </a:xfrm>
            <a:custGeom>
              <a:avLst/>
              <a:gdLst/>
              <a:ahLst/>
              <a:cxnLst/>
              <a:rect l="l" t="t" r="r" b="b"/>
              <a:pathLst>
                <a:path w="365125" h="438150">
                  <a:moveTo>
                    <a:pt x="0" y="437687"/>
                  </a:moveTo>
                  <a:lnTo>
                    <a:pt x="364738" y="0"/>
                  </a:lnTo>
                </a:path>
              </a:pathLst>
            </a:custGeom>
            <a:ln w="19049">
              <a:solidFill>
                <a:srgbClr val="FF9300"/>
              </a:solidFill>
            </a:ln>
          </p:spPr>
          <p:txBody>
            <a:bodyPr wrap="square" lIns="0" tIns="0" rIns="0" bIns="0" rtlCol="0"/>
            <a:lstStyle/>
            <a:p>
              <a:endParaRPr/>
            </a:p>
          </p:txBody>
        </p:sp>
        <p:sp>
          <p:nvSpPr>
            <p:cNvPr id="15" name="object 15"/>
            <p:cNvSpPr/>
            <p:nvPr/>
          </p:nvSpPr>
          <p:spPr>
            <a:xfrm>
              <a:off x="7846746" y="2743200"/>
              <a:ext cx="78105" cy="83185"/>
            </a:xfrm>
            <a:custGeom>
              <a:avLst/>
              <a:gdLst/>
              <a:ahLst/>
              <a:cxnLst/>
              <a:rect l="l" t="t" r="r" b="b"/>
              <a:pathLst>
                <a:path w="78104" h="83185">
                  <a:moveTo>
                    <a:pt x="78051" y="0"/>
                  </a:moveTo>
                  <a:lnTo>
                    <a:pt x="0" y="34147"/>
                  </a:lnTo>
                  <a:lnTo>
                    <a:pt x="58538" y="82929"/>
                  </a:lnTo>
                  <a:lnTo>
                    <a:pt x="78051" y="0"/>
                  </a:lnTo>
                  <a:close/>
                </a:path>
              </a:pathLst>
            </a:custGeom>
            <a:solidFill>
              <a:srgbClr val="FF9300"/>
            </a:solidFill>
          </p:spPr>
          <p:txBody>
            <a:bodyPr wrap="square" lIns="0" tIns="0" rIns="0" bIns="0" rtlCol="0"/>
            <a:lstStyle/>
            <a:p>
              <a:endParaRPr/>
            </a:p>
          </p:txBody>
        </p:sp>
      </p:grpSp>
      <p:sp>
        <p:nvSpPr>
          <p:cNvPr id="17" name="TextBox 16"/>
          <p:cNvSpPr txBox="1"/>
          <p:nvPr/>
        </p:nvSpPr>
        <p:spPr>
          <a:xfrm>
            <a:off x="0" y="6435306"/>
            <a:ext cx="3381554" cy="338554"/>
          </a:xfrm>
          <a:prstGeom prst="rect">
            <a:avLst/>
          </a:prstGeom>
          <a:noFill/>
        </p:spPr>
        <p:txBody>
          <a:bodyPr wrap="square" rtlCol="0">
            <a:spAutoFit/>
          </a:bodyPr>
          <a:lstStyle/>
          <a:p>
            <a:r>
              <a:rPr lang="en-US" dirty="0" smtClean="0"/>
              <a:t>Slides from Dave Wagner, UCB</a:t>
            </a:r>
            <a:endParaRPr lang="en-US" dirty="0"/>
          </a:p>
        </p:txBody>
      </p:sp>
    </p:spTree>
    <p:extLst>
      <p:ext uri="{BB962C8B-B14F-4D97-AF65-F5344CB8AC3E}">
        <p14:creationId xmlns:p14="http://schemas.microsoft.com/office/powerpoint/2010/main" val="3438499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25" y="904876"/>
            <a:ext cx="9153525" cy="5088255"/>
            <a:chOff x="-9525" y="904876"/>
            <a:chExt cx="9153525" cy="5088255"/>
          </a:xfrm>
        </p:grpSpPr>
        <p:pic>
          <p:nvPicPr>
            <p:cNvPr id="3" name="object 3"/>
            <p:cNvPicPr/>
            <p:nvPr/>
          </p:nvPicPr>
          <p:blipFill>
            <a:blip r:embed="rId2" cstate="print"/>
            <a:stretch>
              <a:fillRect/>
            </a:stretch>
          </p:blipFill>
          <p:spPr>
            <a:xfrm>
              <a:off x="3175" y="1295400"/>
              <a:ext cx="9140823" cy="4560887"/>
            </a:xfrm>
            <a:prstGeom prst="rect">
              <a:avLst/>
            </a:prstGeom>
          </p:spPr>
        </p:pic>
        <p:sp>
          <p:nvSpPr>
            <p:cNvPr id="4" name="object 4"/>
            <p:cNvSpPr/>
            <p:nvPr/>
          </p:nvSpPr>
          <p:spPr>
            <a:xfrm>
              <a:off x="2895600" y="1447801"/>
              <a:ext cx="609600" cy="381000"/>
            </a:xfrm>
            <a:custGeom>
              <a:avLst/>
              <a:gdLst/>
              <a:ahLst/>
              <a:cxnLst/>
              <a:rect l="l" t="t" r="r" b="b"/>
              <a:pathLst>
                <a:path w="609600" h="381000">
                  <a:moveTo>
                    <a:pt x="0" y="190500"/>
                  </a:moveTo>
                  <a:lnTo>
                    <a:pt x="19069" y="124028"/>
                  </a:lnTo>
                  <a:lnTo>
                    <a:pt x="71685" y="67763"/>
                  </a:lnTo>
                  <a:lnTo>
                    <a:pt x="108421" y="44803"/>
                  </a:lnTo>
                  <a:lnTo>
                    <a:pt x="150961" y="26008"/>
                  </a:lnTo>
                  <a:lnTo>
                    <a:pt x="198445" y="11918"/>
                  </a:lnTo>
                  <a:lnTo>
                    <a:pt x="250011" y="3069"/>
                  </a:lnTo>
                  <a:lnTo>
                    <a:pt x="304799" y="0"/>
                  </a:lnTo>
                  <a:lnTo>
                    <a:pt x="359588" y="3069"/>
                  </a:lnTo>
                  <a:lnTo>
                    <a:pt x="411154" y="11918"/>
                  </a:lnTo>
                  <a:lnTo>
                    <a:pt x="458638" y="26008"/>
                  </a:lnTo>
                  <a:lnTo>
                    <a:pt x="501178" y="44803"/>
                  </a:lnTo>
                  <a:lnTo>
                    <a:pt x="537914" y="67763"/>
                  </a:lnTo>
                  <a:lnTo>
                    <a:pt x="567985" y="94350"/>
                  </a:lnTo>
                  <a:lnTo>
                    <a:pt x="604689" y="156257"/>
                  </a:lnTo>
                  <a:lnTo>
                    <a:pt x="609599" y="190500"/>
                  </a:lnTo>
                  <a:lnTo>
                    <a:pt x="604689" y="224742"/>
                  </a:lnTo>
                  <a:lnTo>
                    <a:pt x="567985" y="286648"/>
                  </a:lnTo>
                  <a:lnTo>
                    <a:pt x="537914" y="313236"/>
                  </a:lnTo>
                  <a:lnTo>
                    <a:pt x="501178" y="336196"/>
                  </a:lnTo>
                  <a:lnTo>
                    <a:pt x="458638" y="354991"/>
                  </a:lnTo>
                  <a:lnTo>
                    <a:pt x="411154" y="369081"/>
                  </a:lnTo>
                  <a:lnTo>
                    <a:pt x="359588" y="377930"/>
                  </a:lnTo>
                  <a:lnTo>
                    <a:pt x="304799" y="380999"/>
                  </a:lnTo>
                  <a:lnTo>
                    <a:pt x="250011" y="377930"/>
                  </a:lnTo>
                  <a:lnTo>
                    <a:pt x="198445" y="369081"/>
                  </a:lnTo>
                  <a:lnTo>
                    <a:pt x="150961" y="354991"/>
                  </a:lnTo>
                  <a:lnTo>
                    <a:pt x="108421" y="336196"/>
                  </a:lnTo>
                  <a:lnTo>
                    <a:pt x="71685" y="313236"/>
                  </a:lnTo>
                  <a:lnTo>
                    <a:pt x="41614" y="286648"/>
                  </a:lnTo>
                  <a:lnTo>
                    <a:pt x="4910" y="224742"/>
                  </a:lnTo>
                  <a:lnTo>
                    <a:pt x="0" y="190500"/>
                  </a:lnTo>
                  <a:close/>
                </a:path>
              </a:pathLst>
            </a:custGeom>
            <a:ln w="19049">
              <a:solidFill>
                <a:srgbClr val="FF9300"/>
              </a:solidFill>
            </a:ln>
          </p:spPr>
          <p:txBody>
            <a:bodyPr wrap="square" lIns="0" tIns="0" rIns="0" bIns="0" rtlCol="0"/>
            <a:lstStyle/>
            <a:p>
              <a:endParaRPr/>
            </a:p>
          </p:txBody>
        </p:sp>
        <p:sp>
          <p:nvSpPr>
            <p:cNvPr id="5" name="object 5"/>
            <p:cNvSpPr/>
            <p:nvPr/>
          </p:nvSpPr>
          <p:spPr>
            <a:xfrm>
              <a:off x="2895600" y="914401"/>
              <a:ext cx="290830" cy="436245"/>
            </a:xfrm>
            <a:custGeom>
              <a:avLst/>
              <a:gdLst/>
              <a:ahLst/>
              <a:cxnLst/>
              <a:rect l="l" t="t" r="r" b="b"/>
              <a:pathLst>
                <a:path w="290830" h="436244">
                  <a:moveTo>
                    <a:pt x="0" y="0"/>
                  </a:moveTo>
                  <a:lnTo>
                    <a:pt x="290710" y="436065"/>
                  </a:lnTo>
                </a:path>
              </a:pathLst>
            </a:custGeom>
            <a:ln w="19049">
              <a:solidFill>
                <a:srgbClr val="FF9300"/>
              </a:solidFill>
            </a:ln>
          </p:spPr>
          <p:txBody>
            <a:bodyPr wrap="square" lIns="0" tIns="0" rIns="0" bIns="0" rtlCol="0"/>
            <a:lstStyle/>
            <a:p>
              <a:endParaRPr/>
            </a:p>
          </p:txBody>
        </p:sp>
        <p:sp>
          <p:nvSpPr>
            <p:cNvPr id="6" name="object 6"/>
            <p:cNvSpPr/>
            <p:nvPr/>
          </p:nvSpPr>
          <p:spPr>
            <a:xfrm>
              <a:off x="3126430" y="1287065"/>
              <a:ext cx="74295" cy="85090"/>
            </a:xfrm>
            <a:custGeom>
              <a:avLst/>
              <a:gdLst/>
              <a:ahLst/>
              <a:cxnLst/>
              <a:rect l="l" t="t" r="r" b="b"/>
              <a:pathLst>
                <a:path w="74294" h="85090">
                  <a:moveTo>
                    <a:pt x="63402" y="0"/>
                  </a:moveTo>
                  <a:lnTo>
                    <a:pt x="0" y="42268"/>
                  </a:lnTo>
                  <a:lnTo>
                    <a:pt x="73969" y="84536"/>
                  </a:lnTo>
                  <a:lnTo>
                    <a:pt x="63402" y="0"/>
                  </a:lnTo>
                  <a:close/>
                </a:path>
              </a:pathLst>
            </a:custGeom>
            <a:solidFill>
              <a:srgbClr val="FF9300"/>
            </a:solidFill>
          </p:spPr>
          <p:txBody>
            <a:bodyPr wrap="square" lIns="0" tIns="0" rIns="0" bIns="0" rtlCol="0"/>
            <a:lstStyle/>
            <a:p>
              <a:endParaRPr/>
            </a:p>
          </p:txBody>
        </p:sp>
        <p:sp>
          <p:nvSpPr>
            <p:cNvPr id="7" name="object 7"/>
            <p:cNvSpPr/>
            <p:nvPr/>
          </p:nvSpPr>
          <p:spPr>
            <a:xfrm>
              <a:off x="0" y="2286000"/>
              <a:ext cx="1752600" cy="457200"/>
            </a:xfrm>
            <a:custGeom>
              <a:avLst/>
              <a:gdLst/>
              <a:ahLst/>
              <a:cxnLst/>
              <a:rect l="l" t="t" r="r" b="b"/>
              <a:pathLst>
                <a:path w="1752600" h="457200">
                  <a:moveTo>
                    <a:pt x="0" y="228599"/>
                  </a:moveTo>
                  <a:lnTo>
                    <a:pt x="11469" y="191519"/>
                  </a:lnTo>
                  <a:lnTo>
                    <a:pt x="44674" y="156344"/>
                  </a:lnTo>
                  <a:lnTo>
                    <a:pt x="97810" y="123545"/>
                  </a:lnTo>
                  <a:lnTo>
                    <a:pt x="169075" y="93591"/>
                  </a:lnTo>
                  <a:lnTo>
                    <a:pt x="210941" y="79829"/>
                  </a:lnTo>
                  <a:lnTo>
                    <a:pt x="256662" y="66955"/>
                  </a:lnTo>
                  <a:lnTo>
                    <a:pt x="306013" y="55028"/>
                  </a:lnTo>
                  <a:lnTo>
                    <a:pt x="358768" y="44106"/>
                  </a:lnTo>
                  <a:lnTo>
                    <a:pt x="414702" y="34249"/>
                  </a:lnTo>
                  <a:lnTo>
                    <a:pt x="473589" y="25515"/>
                  </a:lnTo>
                  <a:lnTo>
                    <a:pt x="535204" y="17964"/>
                  </a:lnTo>
                  <a:lnTo>
                    <a:pt x="599321" y="11654"/>
                  </a:lnTo>
                  <a:lnTo>
                    <a:pt x="665714" y="6643"/>
                  </a:lnTo>
                  <a:lnTo>
                    <a:pt x="734159" y="2991"/>
                  </a:lnTo>
                  <a:lnTo>
                    <a:pt x="804429" y="757"/>
                  </a:lnTo>
                  <a:lnTo>
                    <a:pt x="876299" y="0"/>
                  </a:lnTo>
                  <a:lnTo>
                    <a:pt x="948169" y="757"/>
                  </a:lnTo>
                  <a:lnTo>
                    <a:pt x="1018440" y="2991"/>
                  </a:lnTo>
                  <a:lnTo>
                    <a:pt x="1086884" y="6643"/>
                  </a:lnTo>
                  <a:lnTo>
                    <a:pt x="1153278" y="11654"/>
                  </a:lnTo>
                  <a:lnTo>
                    <a:pt x="1217395" y="17964"/>
                  </a:lnTo>
                  <a:lnTo>
                    <a:pt x="1279009" y="25515"/>
                  </a:lnTo>
                  <a:lnTo>
                    <a:pt x="1337897" y="34249"/>
                  </a:lnTo>
                  <a:lnTo>
                    <a:pt x="1393830" y="44106"/>
                  </a:lnTo>
                  <a:lnTo>
                    <a:pt x="1446586" y="55028"/>
                  </a:lnTo>
                  <a:lnTo>
                    <a:pt x="1495937" y="66955"/>
                  </a:lnTo>
                  <a:lnTo>
                    <a:pt x="1541658" y="79829"/>
                  </a:lnTo>
                  <a:lnTo>
                    <a:pt x="1583524" y="93591"/>
                  </a:lnTo>
                  <a:lnTo>
                    <a:pt x="1621309" y="108183"/>
                  </a:lnTo>
                  <a:lnTo>
                    <a:pt x="1683735" y="139618"/>
                  </a:lnTo>
                  <a:lnTo>
                    <a:pt x="1727131" y="173664"/>
                  </a:lnTo>
                  <a:lnTo>
                    <a:pt x="1749694" y="209851"/>
                  </a:lnTo>
                  <a:lnTo>
                    <a:pt x="1752599" y="228599"/>
                  </a:lnTo>
                  <a:lnTo>
                    <a:pt x="1749694" y="247348"/>
                  </a:lnTo>
                  <a:lnTo>
                    <a:pt x="1727131" y="283535"/>
                  </a:lnTo>
                  <a:lnTo>
                    <a:pt x="1683735" y="317581"/>
                  </a:lnTo>
                  <a:lnTo>
                    <a:pt x="1621309" y="349016"/>
                  </a:lnTo>
                  <a:lnTo>
                    <a:pt x="1583524" y="363608"/>
                  </a:lnTo>
                  <a:lnTo>
                    <a:pt x="1541658" y="377370"/>
                  </a:lnTo>
                  <a:lnTo>
                    <a:pt x="1495937" y="390244"/>
                  </a:lnTo>
                  <a:lnTo>
                    <a:pt x="1446586" y="402171"/>
                  </a:lnTo>
                  <a:lnTo>
                    <a:pt x="1393830" y="413093"/>
                  </a:lnTo>
                  <a:lnTo>
                    <a:pt x="1337897" y="422950"/>
                  </a:lnTo>
                  <a:lnTo>
                    <a:pt x="1279009" y="431684"/>
                  </a:lnTo>
                  <a:lnTo>
                    <a:pt x="1217395" y="439235"/>
                  </a:lnTo>
                  <a:lnTo>
                    <a:pt x="1153278" y="445545"/>
                  </a:lnTo>
                  <a:lnTo>
                    <a:pt x="1086884" y="450556"/>
                  </a:lnTo>
                  <a:lnTo>
                    <a:pt x="1018440" y="454207"/>
                  </a:lnTo>
                  <a:lnTo>
                    <a:pt x="948169" y="456442"/>
                  </a:lnTo>
                  <a:lnTo>
                    <a:pt x="876299" y="457199"/>
                  </a:lnTo>
                  <a:lnTo>
                    <a:pt x="804429" y="456442"/>
                  </a:lnTo>
                  <a:lnTo>
                    <a:pt x="734159" y="454207"/>
                  </a:lnTo>
                  <a:lnTo>
                    <a:pt x="665714" y="450556"/>
                  </a:lnTo>
                  <a:lnTo>
                    <a:pt x="599321" y="445545"/>
                  </a:lnTo>
                  <a:lnTo>
                    <a:pt x="535204" y="439235"/>
                  </a:lnTo>
                  <a:lnTo>
                    <a:pt x="473589" y="431684"/>
                  </a:lnTo>
                  <a:lnTo>
                    <a:pt x="414702" y="422950"/>
                  </a:lnTo>
                  <a:lnTo>
                    <a:pt x="358768" y="413093"/>
                  </a:lnTo>
                  <a:lnTo>
                    <a:pt x="306013" y="402171"/>
                  </a:lnTo>
                  <a:lnTo>
                    <a:pt x="256662" y="390244"/>
                  </a:lnTo>
                  <a:lnTo>
                    <a:pt x="210941" y="377370"/>
                  </a:lnTo>
                  <a:lnTo>
                    <a:pt x="169075" y="363608"/>
                  </a:lnTo>
                  <a:lnTo>
                    <a:pt x="131289" y="349016"/>
                  </a:lnTo>
                  <a:lnTo>
                    <a:pt x="68863" y="317581"/>
                  </a:lnTo>
                  <a:lnTo>
                    <a:pt x="25467" y="283535"/>
                  </a:lnTo>
                  <a:lnTo>
                    <a:pt x="2904" y="247348"/>
                  </a:lnTo>
                  <a:lnTo>
                    <a:pt x="0" y="228599"/>
                  </a:lnTo>
                  <a:close/>
                </a:path>
              </a:pathLst>
            </a:custGeom>
            <a:ln w="19049">
              <a:solidFill>
                <a:srgbClr val="FF9300"/>
              </a:solidFill>
            </a:ln>
          </p:spPr>
          <p:txBody>
            <a:bodyPr wrap="square" lIns="0" tIns="0" rIns="0" bIns="0" rtlCol="0"/>
            <a:lstStyle/>
            <a:p>
              <a:endParaRPr/>
            </a:p>
          </p:txBody>
        </p:sp>
        <p:sp>
          <p:nvSpPr>
            <p:cNvPr id="8" name="object 8"/>
            <p:cNvSpPr/>
            <p:nvPr/>
          </p:nvSpPr>
          <p:spPr>
            <a:xfrm>
              <a:off x="2590800" y="2586038"/>
              <a:ext cx="5943600" cy="3397250"/>
            </a:xfrm>
            <a:custGeom>
              <a:avLst/>
              <a:gdLst/>
              <a:ahLst/>
              <a:cxnLst/>
              <a:rect l="l" t="t" r="r" b="b"/>
              <a:pathLst>
                <a:path w="5943600" h="3397250">
                  <a:moveTo>
                    <a:pt x="5943598" y="0"/>
                  </a:moveTo>
                  <a:lnTo>
                    <a:pt x="0" y="0"/>
                  </a:lnTo>
                  <a:lnTo>
                    <a:pt x="0" y="3397248"/>
                  </a:lnTo>
                  <a:lnTo>
                    <a:pt x="5943598" y="3397248"/>
                  </a:lnTo>
                  <a:lnTo>
                    <a:pt x="5943598" y="0"/>
                  </a:lnTo>
                  <a:close/>
                </a:path>
              </a:pathLst>
            </a:custGeom>
            <a:solidFill>
              <a:srgbClr val="FFFFFF"/>
            </a:solidFill>
          </p:spPr>
          <p:txBody>
            <a:bodyPr wrap="square" lIns="0" tIns="0" rIns="0" bIns="0" rtlCol="0"/>
            <a:lstStyle/>
            <a:p>
              <a:endParaRPr/>
            </a:p>
          </p:txBody>
        </p:sp>
        <p:sp>
          <p:nvSpPr>
            <p:cNvPr id="9" name="object 9"/>
            <p:cNvSpPr/>
            <p:nvPr/>
          </p:nvSpPr>
          <p:spPr>
            <a:xfrm>
              <a:off x="2590800" y="2586038"/>
              <a:ext cx="5943600" cy="3397250"/>
            </a:xfrm>
            <a:custGeom>
              <a:avLst/>
              <a:gdLst/>
              <a:ahLst/>
              <a:cxnLst/>
              <a:rect l="l" t="t" r="r" b="b"/>
              <a:pathLst>
                <a:path w="5943600" h="3397250">
                  <a:moveTo>
                    <a:pt x="0" y="0"/>
                  </a:moveTo>
                  <a:lnTo>
                    <a:pt x="5943598" y="0"/>
                  </a:lnTo>
                  <a:lnTo>
                    <a:pt x="5943598" y="3397248"/>
                  </a:lnTo>
                  <a:lnTo>
                    <a:pt x="0" y="3397248"/>
                  </a:lnTo>
                  <a:lnTo>
                    <a:pt x="0" y="0"/>
                  </a:lnTo>
                  <a:close/>
                </a:path>
              </a:pathLst>
            </a:custGeom>
            <a:ln w="19049">
              <a:solidFill>
                <a:srgbClr val="FF9300"/>
              </a:solidFill>
            </a:ln>
          </p:spPr>
          <p:txBody>
            <a:bodyPr wrap="square" lIns="0" tIns="0" rIns="0" bIns="0" rtlCol="0"/>
            <a:lstStyle/>
            <a:p>
              <a:endParaRPr/>
            </a:p>
          </p:txBody>
        </p:sp>
      </p:grpSp>
      <p:sp>
        <p:nvSpPr>
          <p:cNvPr id="10" name="object 10"/>
          <p:cNvSpPr txBox="1">
            <a:spLocks noGrp="1"/>
          </p:cNvSpPr>
          <p:nvPr>
            <p:ph type="title"/>
          </p:nvPr>
        </p:nvSpPr>
        <p:spPr>
          <a:xfrm>
            <a:off x="1371600" y="371476"/>
            <a:ext cx="5472430" cy="476250"/>
          </a:xfrm>
          <a:prstGeom prst="rect">
            <a:avLst/>
          </a:prstGeom>
          <a:ln w="19049">
            <a:solidFill>
              <a:srgbClr val="FF9300"/>
            </a:solidFill>
          </a:ln>
        </p:spPr>
        <p:txBody>
          <a:bodyPr vert="horz" wrap="square" lIns="0" tIns="55244" rIns="0" bIns="0" rtlCol="0">
            <a:spAutoFit/>
          </a:bodyPr>
          <a:lstStyle/>
          <a:p>
            <a:pPr marL="90805">
              <a:lnSpc>
                <a:spcPct val="100000"/>
              </a:lnSpc>
              <a:spcBef>
                <a:spcPts val="434"/>
              </a:spcBef>
            </a:pPr>
            <a:r>
              <a:rPr sz="2400" b="0" dirty="0">
                <a:solidFill>
                  <a:srgbClr val="FF8000"/>
                </a:solidFill>
                <a:latin typeface="Arial"/>
                <a:cs typeface="Arial"/>
              </a:rPr>
              <a:t>Web</a:t>
            </a:r>
            <a:r>
              <a:rPr sz="2400" b="0" spc="-45" dirty="0">
                <a:solidFill>
                  <a:srgbClr val="FF8000"/>
                </a:solidFill>
                <a:latin typeface="Arial"/>
                <a:cs typeface="Arial"/>
              </a:rPr>
              <a:t> </a:t>
            </a:r>
            <a:r>
              <a:rPr sz="2400" b="0" dirty="0">
                <a:solidFill>
                  <a:srgbClr val="FF8000"/>
                </a:solidFill>
                <a:latin typeface="Arial"/>
                <a:cs typeface="Arial"/>
              </a:rPr>
              <a:t>surfing</a:t>
            </a:r>
            <a:r>
              <a:rPr sz="2400" b="0" spc="-40" dirty="0">
                <a:solidFill>
                  <a:srgbClr val="FF8000"/>
                </a:solidFill>
                <a:latin typeface="Arial"/>
                <a:cs typeface="Arial"/>
              </a:rPr>
              <a:t> </a:t>
            </a:r>
            <a:r>
              <a:rPr sz="2400" b="0" dirty="0">
                <a:solidFill>
                  <a:srgbClr val="FF8000"/>
                </a:solidFill>
                <a:latin typeface="Arial"/>
                <a:cs typeface="Arial"/>
              </a:rPr>
              <a:t>with</a:t>
            </a:r>
            <a:r>
              <a:rPr sz="2400" b="0" spc="-80" dirty="0">
                <a:solidFill>
                  <a:srgbClr val="FF8000"/>
                </a:solidFill>
                <a:latin typeface="Arial"/>
                <a:cs typeface="Arial"/>
              </a:rPr>
              <a:t> </a:t>
            </a:r>
            <a:r>
              <a:rPr sz="2400" b="0" spc="-10" dirty="0">
                <a:solidFill>
                  <a:srgbClr val="FF8000"/>
                </a:solidFill>
                <a:latin typeface="Arial"/>
                <a:cs typeface="Arial"/>
              </a:rPr>
              <a:t>TLS/SSL</a:t>
            </a:r>
            <a:r>
              <a:rPr sz="2400" b="0" spc="-125" dirty="0">
                <a:solidFill>
                  <a:srgbClr val="FF8000"/>
                </a:solidFill>
                <a:latin typeface="Arial"/>
                <a:cs typeface="Arial"/>
              </a:rPr>
              <a:t> </a:t>
            </a:r>
            <a:r>
              <a:rPr sz="2400" b="0" dirty="0">
                <a:solidFill>
                  <a:srgbClr val="FF8000"/>
                </a:solidFill>
                <a:latin typeface="Arial"/>
                <a:cs typeface="Arial"/>
              </a:rPr>
              <a:t>-</a:t>
            </a:r>
            <a:r>
              <a:rPr sz="2400" b="0" spc="-45" dirty="0">
                <a:solidFill>
                  <a:srgbClr val="FF8000"/>
                </a:solidFill>
                <a:latin typeface="Arial"/>
                <a:cs typeface="Arial"/>
              </a:rPr>
              <a:t> </a:t>
            </a:r>
            <a:r>
              <a:rPr sz="2400" b="0" dirty="0">
                <a:solidFill>
                  <a:srgbClr val="FF8000"/>
                </a:solidFill>
                <a:latin typeface="Arial"/>
                <a:cs typeface="Arial"/>
              </a:rPr>
              <a:t>https:</a:t>
            </a:r>
            <a:r>
              <a:rPr sz="2400" b="0" spc="-45" dirty="0">
                <a:solidFill>
                  <a:srgbClr val="FF8000"/>
                </a:solidFill>
                <a:latin typeface="Arial"/>
                <a:cs typeface="Arial"/>
              </a:rPr>
              <a:t> </a:t>
            </a:r>
            <a:r>
              <a:rPr sz="2400" b="0" spc="-25" dirty="0">
                <a:solidFill>
                  <a:srgbClr val="FF8000"/>
                </a:solidFill>
                <a:latin typeface="Arial"/>
                <a:cs typeface="Arial"/>
              </a:rPr>
              <a:t>URL</a:t>
            </a:r>
            <a:endParaRPr sz="2400">
              <a:latin typeface="Arial"/>
              <a:cs typeface="Arial"/>
            </a:endParaRPr>
          </a:p>
        </p:txBody>
      </p:sp>
      <p:sp>
        <p:nvSpPr>
          <p:cNvPr id="11" name="object 11"/>
          <p:cNvSpPr txBox="1"/>
          <p:nvPr/>
        </p:nvSpPr>
        <p:spPr>
          <a:xfrm>
            <a:off x="2669538" y="2626042"/>
            <a:ext cx="6474459" cy="2623282"/>
          </a:xfrm>
          <a:prstGeom prst="rect">
            <a:avLst/>
          </a:prstGeom>
        </p:spPr>
        <p:txBody>
          <a:bodyPr vert="horz" wrap="square" lIns="0" tIns="15875" rIns="0" bIns="0" rtlCol="0">
            <a:spAutoFit/>
          </a:bodyPr>
          <a:lstStyle/>
          <a:p>
            <a:pPr marL="12700" marR="5080">
              <a:lnSpc>
                <a:spcPct val="99000"/>
              </a:lnSpc>
              <a:spcBef>
                <a:spcPts val="125"/>
              </a:spcBef>
            </a:pPr>
            <a:r>
              <a:rPr sz="2400" spc="-10" dirty="0">
                <a:solidFill>
                  <a:srgbClr val="FF8000"/>
                </a:solidFill>
                <a:latin typeface="Arial"/>
                <a:cs typeface="Arial"/>
              </a:rPr>
              <a:t>Note:</a:t>
            </a:r>
            <a:r>
              <a:rPr sz="2400" spc="-160" dirty="0">
                <a:solidFill>
                  <a:srgbClr val="FF8000"/>
                </a:solidFill>
                <a:latin typeface="Arial"/>
                <a:cs typeface="Arial"/>
              </a:rPr>
              <a:t> </a:t>
            </a:r>
            <a:r>
              <a:rPr sz="2400" dirty="0">
                <a:solidFill>
                  <a:srgbClr val="FF8000"/>
                </a:solidFill>
                <a:latin typeface="Arial"/>
                <a:cs typeface="Arial"/>
              </a:rPr>
              <a:t>Amazon</a:t>
            </a:r>
            <a:r>
              <a:rPr sz="2400" spc="-55" dirty="0">
                <a:solidFill>
                  <a:srgbClr val="FF8000"/>
                </a:solidFill>
                <a:latin typeface="Arial"/>
                <a:cs typeface="Arial"/>
              </a:rPr>
              <a:t> </a:t>
            </a:r>
            <a:r>
              <a:rPr sz="2400" dirty="0">
                <a:solidFill>
                  <a:srgbClr val="FF8000"/>
                </a:solidFill>
                <a:latin typeface="Arial"/>
                <a:cs typeface="Arial"/>
              </a:rPr>
              <a:t>makes</a:t>
            </a:r>
            <a:r>
              <a:rPr sz="2400" spc="-50" dirty="0">
                <a:solidFill>
                  <a:srgbClr val="FF8000"/>
                </a:solidFill>
                <a:latin typeface="Arial"/>
                <a:cs typeface="Arial"/>
              </a:rPr>
              <a:t> </a:t>
            </a:r>
            <a:r>
              <a:rPr sz="2400" dirty="0">
                <a:solidFill>
                  <a:srgbClr val="FF8000"/>
                </a:solidFill>
                <a:latin typeface="Arial"/>
                <a:cs typeface="Arial"/>
              </a:rPr>
              <a:t>sure</a:t>
            </a:r>
            <a:r>
              <a:rPr sz="2400" spc="-45" dirty="0">
                <a:solidFill>
                  <a:srgbClr val="FF8000"/>
                </a:solidFill>
                <a:latin typeface="Arial"/>
                <a:cs typeface="Arial"/>
              </a:rPr>
              <a:t> </a:t>
            </a:r>
            <a:r>
              <a:rPr sz="2400" dirty="0">
                <a:solidFill>
                  <a:srgbClr val="FF8000"/>
                </a:solidFill>
                <a:latin typeface="Arial"/>
                <a:cs typeface="Arial"/>
              </a:rPr>
              <a:t>that</a:t>
            </a:r>
            <a:r>
              <a:rPr sz="2400" spc="-45" dirty="0">
                <a:solidFill>
                  <a:srgbClr val="FF8000"/>
                </a:solidFill>
                <a:latin typeface="Arial"/>
                <a:cs typeface="Arial"/>
              </a:rPr>
              <a:t> </a:t>
            </a:r>
            <a:r>
              <a:rPr sz="2400" dirty="0">
                <a:solidFill>
                  <a:srgbClr val="FF8000"/>
                </a:solidFill>
                <a:latin typeface="Arial"/>
                <a:cs typeface="Arial"/>
              </a:rPr>
              <a:t>all</a:t>
            </a:r>
            <a:r>
              <a:rPr sz="2400" spc="-45" dirty="0">
                <a:solidFill>
                  <a:srgbClr val="FF8000"/>
                </a:solidFill>
                <a:latin typeface="Arial"/>
                <a:cs typeface="Arial"/>
              </a:rPr>
              <a:t> </a:t>
            </a:r>
            <a:r>
              <a:rPr sz="2400" dirty="0">
                <a:solidFill>
                  <a:srgbClr val="FF8000"/>
                </a:solidFill>
                <a:latin typeface="Arial"/>
                <a:cs typeface="Arial"/>
              </a:rPr>
              <a:t>of</a:t>
            </a:r>
            <a:r>
              <a:rPr sz="2400" spc="-50" dirty="0">
                <a:solidFill>
                  <a:srgbClr val="FF8000"/>
                </a:solidFill>
                <a:latin typeface="Arial"/>
                <a:cs typeface="Arial"/>
              </a:rPr>
              <a:t> </a:t>
            </a:r>
            <a:r>
              <a:rPr sz="2400" spc="-10" dirty="0">
                <a:solidFill>
                  <a:srgbClr val="FF8000"/>
                </a:solidFill>
                <a:latin typeface="Arial"/>
                <a:cs typeface="Arial"/>
              </a:rPr>
              <a:t>these </a:t>
            </a:r>
            <a:r>
              <a:rPr sz="2400" dirty="0">
                <a:solidFill>
                  <a:srgbClr val="FF8000"/>
                </a:solidFill>
                <a:latin typeface="Arial"/>
                <a:cs typeface="Arial"/>
              </a:rPr>
              <a:t>images,</a:t>
            </a:r>
            <a:r>
              <a:rPr sz="2400" spc="-50" dirty="0">
                <a:solidFill>
                  <a:srgbClr val="FF8000"/>
                </a:solidFill>
                <a:latin typeface="Arial"/>
                <a:cs typeface="Arial"/>
              </a:rPr>
              <a:t> </a:t>
            </a:r>
            <a:r>
              <a:rPr sz="2400" dirty="0">
                <a:solidFill>
                  <a:srgbClr val="FF8000"/>
                </a:solidFill>
                <a:latin typeface="Arial"/>
                <a:cs typeface="Arial"/>
              </a:rPr>
              <a:t>etc.,</a:t>
            </a:r>
            <a:r>
              <a:rPr sz="2400" spc="-50" dirty="0">
                <a:solidFill>
                  <a:srgbClr val="FF8000"/>
                </a:solidFill>
                <a:latin typeface="Arial"/>
                <a:cs typeface="Arial"/>
              </a:rPr>
              <a:t> </a:t>
            </a:r>
            <a:r>
              <a:rPr sz="2400" dirty="0">
                <a:solidFill>
                  <a:srgbClr val="FF8000"/>
                </a:solidFill>
                <a:latin typeface="Arial"/>
                <a:cs typeface="Arial"/>
              </a:rPr>
              <a:t>are</a:t>
            </a:r>
            <a:r>
              <a:rPr sz="2400" spc="-40" dirty="0">
                <a:solidFill>
                  <a:srgbClr val="FF8000"/>
                </a:solidFill>
                <a:latin typeface="Arial"/>
                <a:cs typeface="Arial"/>
              </a:rPr>
              <a:t> </a:t>
            </a:r>
            <a:r>
              <a:rPr sz="2400" dirty="0">
                <a:solidFill>
                  <a:srgbClr val="FF8000"/>
                </a:solidFill>
                <a:latin typeface="Arial"/>
                <a:cs typeface="Arial"/>
              </a:rPr>
              <a:t>now</a:t>
            </a:r>
            <a:r>
              <a:rPr sz="2400" spc="-50" dirty="0">
                <a:solidFill>
                  <a:srgbClr val="FF8000"/>
                </a:solidFill>
                <a:latin typeface="Arial"/>
                <a:cs typeface="Arial"/>
              </a:rPr>
              <a:t> </a:t>
            </a:r>
            <a:r>
              <a:rPr sz="2400" b="1" dirty="0">
                <a:solidFill>
                  <a:srgbClr val="FF8000"/>
                </a:solidFill>
                <a:latin typeface="Arial"/>
                <a:cs typeface="Arial"/>
              </a:rPr>
              <a:t>also</a:t>
            </a:r>
            <a:r>
              <a:rPr sz="2400" b="1" spc="-45" dirty="0">
                <a:solidFill>
                  <a:srgbClr val="FF8000"/>
                </a:solidFill>
                <a:latin typeface="Arial"/>
                <a:cs typeface="Arial"/>
              </a:rPr>
              <a:t> </a:t>
            </a:r>
            <a:r>
              <a:rPr sz="2400" dirty="0">
                <a:solidFill>
                  <a:srgbClr val="FF8000"/>
                </a:solidFill>
                <a:latin typeface="Arial"/>
                <a:cs typeface="Arial"/>
              </a:rPr>
              <a:t>fetched</a:t>
            </a:r>
            <a:r>
              <a:rPr sz="2400" spc="-45" dirty="0">
                <a:solidFill>
                  <a:srgbClr val="FF8000"/>
                </a:solidFill>
                <a:latin typeface="Arial"/>
                <a:cs typeface="Arial"/>
              </a:rPr>
              <a:t> </a:t>
            </a:r>
            <a:r>
              <a:rPr sz="2400" spc="-25" dirty="0">
                <a:solidFill>
                  <a:srgbClr val="FF8000"/>
                </a:solidFill>
                <a:latin typeface="Arial"/>
                <a:cs typeface="Arial"/>
              </a:rPr>
              <a:t>via </a:t>
            </a:r>
            <a:r>
              <a:rPr sz="2400" dirty="0">
                <a:solidFill>
                  <a:srgbClr val="FF8000"/>
                </a:solidFill>
                <a:latin typeface="Arial"/>
                <a:cs typeface="Arial"/>
              </a:rPr>
              <a:t>https:</a:t>
            </a:r>
            <a:r>
              <a:rPr sz="2400" spc="-45" dirty="0">
                <a:solidFill>
                  <a:srgbClr val="FF8000"/>
                </a:solidFill>
                <a:latin typeface="Arial"/>
                <a:cs typeface="Arial"/>
              </a:rPr>
              <a:t> </a:t>
            </a:r>
            <a:r>
              <a:rPr sz="2400" spc="-10" dirty="0">
                <a:solidFill>
                  <a:srgbClr val="FF8000"/>
                </a:solidFill>
                <a:latin typeface="Arial"/>
                <a:cs typeface="Arial"/>
              </a:rPr>
              <a:t>URLs.</a:t>
            </a:r>
            <a:endParaRPr sz="2400" dirty="0">
              <a:latin typeface="Arial"/>
              <a:cs typeface="Arial"/>
            </a:endParaRPr>
          </a:p>
          <a:p>
            <a:pPr>
              <a:lnSpc>
                <a:spcPct val="100000"/>
              </a:lnSpc>
              <a:spcBef>
                <a:spcPts val="140"/>
              </a:spcBef>
            </a:pPr>
            <a:endParaRPr sz="2400" dirty="0">
              <a:latin typeface="Arial"/>
              <a:cs typeface="Arial"/>
            </a:endParaRPr>
          </a:p>
          <a:p>
            <a:pPr marL="12700" marR="128270">
              <a:lnSpc>
                <a:spcPct val="100699"/>
              </a:lnSpc>
            </a:pPr>
            <a:r>
              <a:rPr sz="2400" dirty="0">
                <a:solidFill>
                  <a:srgbClr val="FF8000"/>
                </a:solidFill>
                <a:latin typeface="Arial"/>
                <a:cs typeface="Arial"/>
              </a:rPr>
              <a:t>Doing</a:t>
            </a:r>
            <a:r>
              <a:rPr sz="2400" spc="-45" dirty="0">
                <a:solidFill>
                  <a:srgbClr val="FF8000"/>
                </a:solidFill>
                <a:latin typeface="Arial"/>
                <a:cs typeface="Arial"/>
              </a:rPr>
              <a:t> </a:t>
            </a:r>
            <a:r>
              <a:rPr sz="2400" dirty="0">
                <a:solidFill>
                  <a:srgbClr val="FF8000"/>
                </a:solidFill>
                <a:latin typeface="Arial"/>
                <a:cs typeface="Arial"/>
              </a:rPr>
              <a:t>so</a:t>
            </a:r>
            <a:r>
              <a:rPr sz="2400" spc="-45" dirty="0">
                <a:solidFill>
                  <a:srgbClr val="FF8000"/>
                </a:solidFill>
                <a:latin typeface="Arial"/>
                <a:cs typeface="Arial"/>
              </a:rPr>
              <a:t> </a:t>
            </a:r>
            <a:r>
              <a:rPr sz="2400" dirty="0">
                <a:solidFill>
                  <a:srgbClr val="FF8000"/>
                </a:solidFill>
                <a:latin typeface="Arial"/>
                <a:cs typeface="Arial"/>
              </a:rPr>
              <a:t>gives</a:t>
            </a:r>
            <a:r>
              <a:rPr sz="2400" spc="-45" dirty="0">
                <a:solidFill>
                  <a:srgbClr val="FF8000"/>
                </a:solidFill>
                <a:latin typeface="Arial"/>
                <a:cs typeface="Arial"/>
              </a:rPr>
              <a:t> </a:t>
            </a:r>
            <a:r>
              <a:rPr sz="2400" dirty="0">
                <a:solidFill>
                  <a:srgbClr val="FF8000"/>
                </a:solidFill>
                <a:latin typeface="Arial"/>
                <a:cs typeface="Arial"/>
              </a:rPr>
              <a:t>the</a:t>
            </a:r>
            <a:r>
              <a:rPr sz="2400" spc="-45" dirty="0">
                <a:solidFill>
                  <a:srgbClr val="FF8000"/>
                </a:solidFill>
                <a:latin typeface="Arial"/>
                <a:cs typeface="Arial"/>
              </a:rPr>
              <a:t> </a:t>
            </a:r>
            <a:r>
              <a:rPr sz="2400" dirty="0">
                <a:solidFill>
                  <a:srgbClr val="FF8000"/>
                </a:solidFill>
                <a:latin typeface="Arial"/>
                <a:cs typeface="Arial"/>
              </a:rPr>
              <a:t>web</a:t>
            </a:r>
            <a:r>
              <a:rPr sz="2400" spc="-40" dirty="0">
                <a:solidFill>
                  <a:srgbClr val="FF8000"/>
                </a:solidFill>
                <a:latin typeface="Arial"/>
                <a:cs typeface="Arial"/>
              </a:rPr>
              <a:t> </a:t>
            </a:r>
            <a:r>
              <a:rPr sz="2400" dirty="0">
                <a:solidFill>
                  <a:srgbClr val="FF8000"/>
                </a:solidFill>
                <a:latin typeface="Arial"/>
                <a:cs typeface="Arial"/>
              </a:rPr>
              <a:t>page</a:t>
            </a:r>
            <a:r>
              <a:rPr sz="2400" spc="-45" dirty="0">
                <a:solidFill>
                  <a:srgbClr val="FF8000"/>
                </a:solidFill>
                <a:latin typeface="Arial"/>
                <a:cs typeface="Arial"/>
              </a:rPr>
              <a:t> </a:t>
            </a:r>
            <a:r>
              <a:rPr sz="2400" dirty="0">
                <a:solidFill>
                  <a:srgbClr val="FF8000"/>
                </a:solidFill>
                <a:latin typeface="Arial"/>
                <a:cs typeface="Arial"/>
              </a:rPr>
              <a:t>full</a:t>
            </a:r>
            <a:r>
              <a:rPr sz="2400" spc="-45" dirty="0">
                <a:solidFill>
                  <a:srgbClr val="FF8000"/>
                </a:solidFill>
                <a:latin typeface="Arial"/>
                <a:cs typeface="Arial"/>
              </a:rPr>
              <a:t> </a:t>
            </a:r>
            <a:r>
              <a:rPr sz="2400" spc="-10" dirty="0">
                <a:solidFill>
                  <a:srgbClr val="FF8000"/>
                </a:solidFill>
                <a:latin typeface="Arial"/>
                <a:cs typeface="Arial"/>
              </a:rPr>
              <a:t>integrity, </a:t>
            </a:r>
            <a:r>
              <a:rPr sz="2400" dirty="0">
                <a:solidFill>
                  <a:srgbClr val="FF8000"/>
                </a:solidFill>
                <a:latin typeface="Arial"/>
                <a:cs typeface="Arial"/>
              </a:rPr>
              <a:t>in</a:t>
            </a:r>
            <a:r>
              <a:rPr sz="2400" spc="-35" dirty="0">
                <a:solidFill>
                  <a:srgbClr val="FF8000"/>
                </a:solidFill>
                <a:latin typeface="Arial"/>
                <a:cs typeface="Arial"/>
              </a:rPr>
              <a:t> </a:t>
            </a:r>
            <a:r>
              <a:rPr sz="2400" dirty="0">
                <a:solidFill>
                  <a:srgbClr val="FF8000"/>
                </a:solidFill>
                <a:latin typeface="Arial"/>
                <a:cs typeface="Arial"/>
              </a:rPr>
              <a:t>keeping</a:t>
            </a:r>
            <a:r>
              <a:rPr sz="2400" spc="-30" dirty="0">
                <a:solidFill>
                  <a:srgbClr val="FF8000"/>
                </a:solidFill>
                <a:latin typeface="Arial"/>
                <a:cs typeface="Arial"/>
              </a:rPr>
              <a:t> </a:t>
            </a:r>
            <a:r>
              <a:rPr sz="2400" dirty="0">
                <a:solidFill>
                  <a:srgbClr val="FF8000"/>
                </a:solidFill>
                <a:latin typeface="Arial"/>
                <a:cs typeface="Arial"/>
              </a:rPr>
              <a:t>with</a:t>
            </a:r>
            <a:r>
              <a:rPr sz="2400" spc="-35" dirty="0">
                <a:solidFill>
                  <a:srgbClr val="FF8000"/>
                </a:solidFill>
                <a:latin typeface="Arial"/>
                <a:cs typeface="Arial"/>
              </a:rPr>
              <a:t> </a:t>
            </a:r>
            <a:r>
              <a:rPr sz="2400" i="1" spc="-20" dirty="0">
                <a:solidFill>
                  <a:srgbClr val="0000FF"/>
                </a:solidFill>
                <a:latin typeface="Arial"/>
                <a:cs typeface="Arial"/>
              </a:rPr>
              <a:t>end-to-</a:t>
            </a:r>
            <a:r>
              <a:rPr sz="2400" i="1" dirty="0">
                <a:solidFill>
                  <a:srgbClr val="0000FF"/>
                </a:solidFill>
                <a:latin typeface="Arial"/>
                <a:cs typeface="Arial"/>
              </a:rPr>
              <a:t>end</a:t>
            </a:r>
            <a:r>
              <a:rPr sz="2400" i="1" spc="-35" dirty="0">
                <a:solidFill>
                  <a:srgbClr val="0000FF"/>
                </a:solidFill>
                <a:latin typeface="Arial"/>
                <a:cs typeface="Arial"/>
              </a:rPr>
              <a:t> </a:t>
            </a:r>
            <a:r>
              <a:rPr sz="2400" spc="-10" dirty="0">
                <a:solidFill>
                  <a:srgbClr val="FF8000"/>
                </a:solidFill>
                <a:latin typeface="Arial"/>
                <a:cs typeface="Arial"/>
              </a:rPr>
              <a:t>security.</a:t>
            </a:r>
            <a:endParaRPr sz="2400" dirty="0">
              <a:latin typeface="Arial"/>
              <a:cs typeface="Arial"/>
            </a:endParaRPr>
          </a:p>
          <a:p>
            <a:pPr>
              <a:lnSpc>
                <a:spcPct val="100000"/>
              </a:lnSpc>
              <a:spcBef>
                <a:spcPts val="60"/>
              </a:spcBef>
            </a:pPr>
            <a:endParaRPr sz="2400" dirty="0">
              <a:latin typeface="Arial"/>
              <a:cs typeface="Arial"/>
            </a:endParaRPr>
          </a:p>
        </p:txBody>
      </p:sp>
      <p:grpSp>
        <p:nvGrpSpPr>
          <p:cNvPr id="12" name="object 12"/>
          <p:cNvGrpSpPr/>
          <p:nvPr/>
        </p:nvGrpSpPr>
        <p:grpSpPr>
          <a:xfrm>
            <a:off x="1676400" y="2590801"/>
            <a:ext cx="930275" cy="854075"/>
            <a:chOff x="1676400" y="2590801"/>
            <a:chExt cx="930275" cy="854075"/>
          </a:xfrm>
        </p:grpSpPr>
        <p:sp>
          <p:nvSpPr>
            <p:cNvPr id="13" name="object 13"/>
            <p:cNvSpPr/>
            <p:nvPr/>
          </p:nvSpPr>
          <p:spPr>
            <a:xfrm>
              <a:off x="1699804" y="2612254"/>
              <a:ext cx="891540" cy="817244"/>
            </a:xfrm>
            <a:custGeom>
              <a:avLst/>
              <a:gdLst/>
              <a:ahLst/>
              <a:cxnLst/>
              <a:rect l="l" t="t" r="r" b="b"/>
              <a:pathLst>
                <a:path w="891539" h="817245">
                  <a:moveTo>
                    <a:pt x="890995" y="816745"/>
                  </a:moveTo>
                  <a:lnTo>
                    <a:pt x="0" y="0"/>
                  </a:lnTo>
                </a:path>
              </a:pathLst>
            </a:custGeom>
            <a:ln w="31749">
              <a:solidFill>
                <a:srgbClr val="FF9300"/>
              </a:solidFill>
            </a:ln>
          </p:spPr>
          <p:txBody>
            <a:bodyPr wrap="square" lIns="0" tIns="0" rIns="0" bIns="0" rtlCol="0"/>
            <a:lstStyle/>
            <a:p>
              <a:endParaRPr/>
            </a:p>
          </p:txBody>
        </p:sp>
        <p:sp>
          <p:nvSpPr>
            <p:cNvPr id="14" name="object 14"/>
            <p:cNvSpPr/>
            <p:nvPr/>
          </p:nvSpPr>
          <p:spPr>
            <a:xfrm>
              <a:off x="1676400" y="2590801"/>
              <a:ext cx="102870" cy="99695"/>
            </a:xfrm>
            <a:custGeom>
              <a:avLst/>
              <a:gdLst/>
              <a:ahLst/>
              <a:cxnLst/>
              <a:rect l="l" t="t" r="r" b="b"/>
              <a:pathLst>
                <a:path w="102869" h="99694">
                  <a:moveTo>
                    <a:pt x="0" y="0"/>
                  </a:moveTo>
                  <a:lnTo>
                    <a:pt x="38032" y="99468"/>
                  </a:lnTo>
                  <a:lnTo>
                    <a:pt x="102395" y="29254"/>
                  </a:lnTo>
                  <a:lnTo>
                    <a:pt x="0" y="0"/>
                  </a:lnTo>
                  <a:close/>
                </a:path>
              </a:pathLst>
            </a:custGeom>
            <a:solidFill>
              <a:srgbClr val="FF9300"/>
            </a:solidFill>
          </p:spPr>
          <p:txBody>
            <a:bodyPr wrap="square" lIns="0" tIns="0" rIns="0" bIns="0" rtlCol="0"/>
            <a:lstStyle/>
            <a:p>
              <a:endParaRPr/>
            </a:p>
          </p:txBody>
        </p:sp>
      </p:grpSp>
      <p:sp>
        <p:nvSpPr>
          <p:cNvPr id="15" name="TextBox 14"/>
          <p:cNvSpPr txBox="1"/>
          <p:nvPr/>
        </p:nvSpPr>
        <p:spPr>
          <a:xfrm>
            <a:off x="0" y="6435306"/>
            <a:ext cx="3381554" cy="338554"/>
          </a:xfrm>
          <a:prstGeom prst="rect">
            <a:avLst/>
          </a:prstGeom>
          <a:noFill/>
        </p:spPr>
        <p:txBody>
          <a:bodyPr wrap="square" rtlCol="0">
            <a:spAutoFit/>
          </a:bodyPr>
          <a:lstStyle/>
          <a:p>
            <a:r>
              <a:rPr lang="en-US" dirty="0" smtClean="0"/>
              <a:t>Slides from Dave Wagner, UCB</a:t>
            </a:r>
            <a:endParaRPr lang="en-US" dirty="0"/>
          </a:p>
        </p:txBody>
      </p:sp>
    </p:spTree>
    <p:extLst>
      <p:ext uri="{BB962C8B-B14F-4D97-AF65-F5344CB8AC3E}">
        <p14:creationId xmlns:p14="http://schemas.microsoft.com/office/powerpoint/2010/main" val="264160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2752" y="452121"/>
            <a:ext cx="2603500" cy="695960"/>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0803A6"/>
                </a:solidFill>
                <a:latin typeface="Arial"/>
                <a:cs typeface="Arial"/>
              </a:rPr>
              <a:t>Basic</a:t>
            </a:r>
            <a:r>
              <a:rPr sz="4400" b="0" spc="-70" dirty="0">
                <a:solidFill>
                  <a:srgbClr val="0803A6"/>
                </a:solidFill>
                <a:latin typeface="Arial"/>
                <a:cs typeface="Arial"/>
              </a:rPr>
              <a:t> </a:t>
            </a:r>
            <a:r>
              <a:rPr sz="4400" b="0" spc="-20" dirty="0">
                <a:solidFill>
                  <a:srgbClr val="0803A6"/>
                </a:solidFill>
                <a:latin typeface="Arial"/>
                <a:cs typeface="Arial"/>
              </a:rPr>
              <a:t>idea</a:t>
            </a:r>
            <a:endParaRPr sz="4400">
              <a:latin typeface="Arial"/>
              <a:cs typeface="Arial"/>
            </a:endParaRPr>
          </a:p>
        </p:txBody>
      </p:sp>
      <p:sp>
        <p:nvSpPr>
          <p:cNvPr id="3" name="object 3"/>
          <p:cNvSpPr txBox="1"/>
          <p:nvPr/>
        </p:nvSpPr>
        <p:spPr>
          <a:xfrm>
            <a:off x="459739" y="1404620"/>
            <a:ext cx="4399280" cy="4654223"/>
          </a:xfrm>
          <a:prstGeom prst="rect">
            <a:avLst/>
          </a:prstGeom>
        </p:spPr>
        <p:txBody>
          <a:bodyPr vert="horz" wrap="square" lIns="0" tIns="33020" rIns="0" bIns="0" rtlCol="0">
            <a:spAutoFit/>
          </a:bodyPr>
          <a:lstStyle/>
          <a:p>
            <a:pPr marL="353060" marR="5080" indent="-340360" algn="just">
              <a:lnSpc>
                <a:spcPts val="2800"/>
              </a:lnSpc>
              <a:spcBef>
                <a:spcPts val="260"/>
              </a:spcBef>
              <a:buChar char="•"/>
              <a:tabLst>
                <a:tab pos="355600" algn="l"/>
              </a:tabLst>
            </a:pPr>
            <a:r>
              <a:rPr sz="2400" dirty="0">
                <a:latin typeface="Arial"/>
                <a:cs typeface="Arial"/>
              </a:rPr>
              <a:t>Browser</a:t>
            </a:r>
            <a:r>
              <a:rPr sz="2400" spc="-75" dirty="0">
                <a:latin typeface="Arial"/>
                <a:cs typeface="Arial"/>
              </a:rPr>
              <a:t> </a:t>
            </a:r>
            <a:r>
              <a:rPr sz="2400" dirty="0">
                <a:latin typeface="Arial"/>
                <a:cs typeface="Arial"/>
              </a:rPr>
              <a:t>(client)</a:t>
            </a:r>
            <a:r>
              <a:rPr sz="2400" spc="-70" dirty="0">
                <a:latin typeface="Arial"/>
                <a:cs typeface="Arial"/>
              </a:rPr>
              <a:t> </a:t>
            </a:r>
            <a:r>
              <a:rPr sz="2400" dirty="0">
                <a:latin typeface="Arial"/>
                <a:cs typeface="Arial"/>
              </a:rPr>
              <a:t>picks</a:t>
            </a:r>
            <a:r>
              <a:rPr sz="2400" spc="-75" dirty="0">
                <a:latin typeface="Arial"/>
                <a:cs typeface="Arial"/>
              </a:rPr>
              <a:t> </a:t>
            </a:r>
            <a:r>
              <a:rPr sz="2400" spc="-20" dirty="0">
                <a:latin typeface="Arial"/>
                <a:cs typeface="Arial"/>
              </a:rPr>
              <a:t>some 	</a:t>
            </a:r>
            <a:r>
              <a:rPr sz="2400" dirty="0">
                <a:latin typeface="Arial"/>
                <a:cs typeface="Arial"/>
              </a:rPr>
              <a:t>symmetric</a:t>
            </a:r>
            <a:r>
              <a:rPr sz="2400" spc="-65" dirty="0">
                <a:latin typeface="Arial"/>
                <a:cs typeface="Arial"/>
              </a:rPr>
              <a:t> </a:t>
            </a:r>
            <a:r>
              <a:rPr sz="2400" dirty="0">
                <a:latin typeface="Arial"/>
                <a:cs typeface="Arial"/>
              </a:rPr>
              <a:t>keys</a:t>
            </a:r>
            <a:r>
              <a:rPr sz="2400" spc="-65" dirty="0">
                <a:latin typeface="Arial"/>
                <a:cs typeface="Arial"/>
              </a:rPr>
              <a:t> </a:t>
            </a:r>
            <a:r>
              <a:rPr sz="2400" dirty="0">
                <a:latin typeface="Arial"/>
                <a:cs typeface="Arial"/>
              </a:rPr>
              <a:t>for</a:t>
            </a:r>
            <a:r>
              <a:rPr sz="2400" spc="-65" dirty="0">
                <a:latin typeface="Arial"/>
                <a:cs typeface="Arial"/>
              </a:rPr>
              <a:t> </a:t>
            </a:r>
            <a:r>
              <a:rPr sz="2400" spc="-10" dirty="0" smtClean="0">
                <a:latin typeface="Arial"/>
                <a:cs typeface="Arial"/>
              </a:rPr>
              <a:t>encryption</a:t>
            </a:r>
            <a:r>
              <a:rPr sz="2400" dirty="0" smtClean="0">
                <a:latin typeface="Arial"/>
                <a:cs typeface="Arial"/>
              </a:rPr>
              <a:t>+ </a:t>
            </a:r>
            <a:r>
              <a:rPr sz="2400" spc="-10" dirty="0">
                <a:latin typeface="Arial"/>
                <a:cs typeface="Arial"/>
              </a:rPr>
              <a:t>authentication</a:t>
            </a:r>
            <a:endParaRPr sz="2400" dirty="0">
              <a:latin typeface="Arial"/>
              <a:cs typeface="Arial"/>
            </a:endParaRPr>
          </a:p>
          <a:p>
            <a:pPr marL="353060" marR="189865" indent="-340360" algn="just">
              <a:lnSpc>
                <a:spcPct val="99400"/>
              </a:lnSpc>
              <a:spcBef>
                <a:spcPts val="610"/>
              </a:spcBef>
              <a:buChar char="•"/>
              <a:tabLst>
                <a:tab pos="355600" algn="l"/>
              </a:tabLst>
            </a:pPr>
            <a:r>
              <a:rPr sz="2400" dirty="0">
                <a:latin typeface="Arial"/>
                <a:cs typeface="Arial"/>
              </a:rPr>
              <a:t>Client</a:t>
            </a:r>
            <a:r>
              <a:rPr sz="2400" spc="-55" dirty="0">
                <a:latin typeface="Arial"/>
                <a:cs typeface="Arial"/>
              </a:rPr>
              <a:t> </a:t>
            </a:r>
            <a:r>
              <a:rPr sz="2400" dirty="0">
                <a:latin typeface="Arial"/>
                <a:cs typeface="Arial"/>
              </a:rPr>
              <a:t>sends</a:t>
            </a:r>
            <a:r>
              <a:rPr sz="2400" spc="-50" dirty="0">
                <a:latin typeface="Arial"/>
                <a:cs typeface="Arial"/>
              </a:rPr>
              <a:t> </a:t>
            </a:r>
            <a:r>
              <a:rPr sz="2400" dirty="0">
                <a:latin typeface="Arial"/>
                <a:cs typeface="Arial"/>
              </a:rPr>
              <a:t>them</a:t>
            </a:r>
            <a:r>
              <a:rPr sz="2400" spc="-50" dirty="0">
                <a:latin typeface="Arial"/>
                <a:cs typeface="Arial"/>
              </a:rPr>
              <a:t> </a:t>
            </a:r>
            <a:r>
              <a:rPr sz="2400" dirty="0">
                <a:latin typeface="Arial"/>
                <a:cs typeface="Arial"/>
              </a:rPr>
              <a:t>to</a:t>
            </a:r>
            <a:r>
              <a:rPr sz="2400" spc="-45" dirty="0">
                <a:latin typeface="Arial"/>
                <a:cs typeface="Arial"/>
              </a:rPr>
              <a:t> </a:t>
            </a:r>
            <a:r>
              <a:rPr sz="2400" spc="-10" dirty="0">
                <a:latin typeface="Arial"/>
                <a:cs typeface="Arial"/>
              </a:rPr>
              <a:t>server, 	</a:t>
            </a:r>
            <a:r>
              <a:rPr sz="2400" dirty="0">
                <a:latin typeface="Arial"/>
                <a:cs typeface="Arial"/>
              </a:rPr>
              <a:t>encrypted</a:t>
            </a:r>
            <a:r>
              <a:rPr sz="2400" spc="-70" dirty="0">
                <a:latin typeface="Arial"/>
                <a:cs typeface="Arial"/>
              </a:rPr>
              <a:t> </a:t>
            </a:r>
            <a:r>
              <a:rPr sz="2400" dirty="0">
                <a:latin typeface="Arial"/>
                <a:cs typeface="Arial"/>
              </a:rPr>
              <a:t>using</a:t>
            </a:r>
            <a:r>
              <a:rPr sz="2400" spc="-65" dirty="0">
                <a:latin typeface="Arial"/>
                <a:cs typeface="Arial"/>
              </a:rPr>
              <a:t> </a:t>
            </a:r>
            <a:r>
              <a:rPr sz="2400" dirty="0">
                <a:latin typeface="Arial"/>
                <a:cs typeface="Arial"/>
              </a:rPr>
              <a:t>RSA</a:t>
            </a:r>
            <a:r>
              <a:rPr sz="2400" spc="-65" dirty="0">
                <a:latin typeface="Arial"/>
                <a:cs typeface="Arial"/>
              </a:rPr>
              <a:t> </a:t>
            </a:r>
            <a:r>
              <a:rPr sz="2400" spc="-10" dirty="0" smtClean="0">
                <a:latin typeface="Arial"/>
                <a:cs typeface="Arial"/>
              </a:rPr>
              <a:t>public-</a:t>
            </a:r>
            <a:r>
              <a:rPr sz="2400" dirty="0" smtClean="0">
                <a:latin typeface="Arial"/>
                <a:cs typeface="Arial"/>
              </a:rPr>
              <a:t>key</a:t>
            </a:r>
            <a:r>
              <a:rPr sz="2400" spc="-40" dirty="0" smtClean="0">
                <a:latin typeface="Arial"/>
                <a:cs typeface="Arial"/>
              </a:rPr>
              <a:t> </a:t>
            </a:r>
            <a:r>
              <a:rPr sz="2400" spc="-10" dirty="0">
                <a:latin typeface="Arial"/>
                <a:cs typeface="Arial"/>
              </a:rPr>
              <a:t>encryption</a:t>
            </a:r>
            <a:endParaRPr sz="2400" dirty="0">
              <a:latin typeface="Arial"/>
              <a:cs typeface="Arial"/>
            </a:endParaRPr>
          </a:p>
          <a:p>
            <a:pPr marL="354965" indent="-342265">
              <a:lnSpc>
                <a:spcPct val="100000"/>
              </a:lnSpc>
              <a:spcBef>
                <a:spcPts val="600"/>
              </a:spcBef>
              <a:buChar char="•"/>
              <a:tabLst>
                <a:tab pos="354965" algn="l"/>
              </a:tabLst>
            </a:pPr>
            <a:r>
              <a:rPr sz="2400" dirty="0">
                <a:latin typeface="Arial"/>
                <a:cs typeface="Arial"/>
              </a:rPr>
              <a:t>Both</a:t>
            </a:r>
            <a:r>
              <a:rPr sz="2400" spc="-55" dirty="0">
                <a:latin typeface="Arial"/>
                <a:cs typeface="Arial"/>
              </a:rPr>
              <a:t> </a:t>
            </a:r>
            <a:r>
              <a:rPr sz="2400" dirty="0">
                <a:latin typeface="Arial"/>
                <a:cs typeface="Arial"/>
              </a:rPr>
              <a:t>sides</a:t>
            </a:r>
            <a:r>
              <a:rPr sz="2400" spc="-60" dirty="0">
                <a:latin typeface="Arial"/>
                <a:cs typeface="Arial"/>
              </a:rPr>
              <a:t> </a:t>
            </a:r>
            <a:r>
              <a:rPr sz="2400" dirty="0">
                <a:latin typeface="Arial"/>
                <a:cs typeface="Arial"/>
              </a:rPr>
              <a:t>send</a:t>
            </a:r>
            <a:r>
              <a:rPr sz="2400" spc="-50" dirty="0">
                <a:latin typeface="Arial"/>
                <a:cs typeface="Arial"/>
              </a:rPr>
              <a:t> </a:t>
            </a:r>
            <a:r>
              <a:rPr sz="2400" spc="-20" dirty="0">
                <a:latin typeface="Arial"/>
                <a:cs typeface="Arial"/>
              </a:rPr>
              <a:t>MACs</a:t>
            </a:r>
            <a:endParaRPr sz="2400" dirty="0">
              <a:latin typeface="Arial"/>
              <a:cs typeface="Arial"/>
            </a:endParaRPr>
          </a:p>
          <a:p>
            <a:pPr marL="355600" marR="87630" indent="-342900">
              <a:lnSpc>
                <a:spcPct val="99800"/>
              </a:lnSpc>
              <a:spcBef>
                <a:spcPts val="625"/>
              </a:spcBef>
              <a:buChar char="•"/>
              <a:tabLst>
                <a:tab pos="355600" algn="l"/>
              </a:tabLst>
            </a:pPr>
            <a:r>
              <a:rPr sz="2400" dirty="0">
                <a:latin typeface="Arial"/>
                <a:cs typeface="Arial"/>
              </a:rPr>
              <a:t>Now</a:t>
            </a:r>
            <a:r>
              <a:rPr sz="2400" spc="-45" dirty="0">
                <a:latin typeface="Arial"/>
                <a:cs typeface="Arial"/>
              </a:rPr>
              <a:t> </a:t>
            </a:r>
            <a:r>
              <a:rPr sz="2400" dirty="0">
                <a:latin typeface="Arial"/>
                <a:cs typeface="Arial"/>
              </a:rPr>
              <a:t>they</a:t>
            </a:r>
            <a:r>
              <a:rPr sz="2400" spc="-50" dirty="0">
                <a:latin typeface="Arial"/>
                <a:cs typeface="Arial"/>
              </a:rPr>
              <a:t> </a:t>
            </a:r>
            <a:r>
              <a:rPr sz="2400" dirty="0">
                <a:latin typeface="Arial"/>
                <a:cs typeface="Arial"/>
              </a:rPr>
              <a:t>use</a:t>
            </a:r>
            <a:r>
              <a:rPr sz="2400" spc="-40" dirty="0">
                <a:latin typeface="Arial"/>
                <a:cs typeface="Arial"/>
              </a:rPr>
              <a:t> </a:t>
            </a:r>
            <a:r>
              <a:rPr sz="2400" dirty="0">
                <a:latin typeface="Arial"/>
                <a:cs typeface="Arial"/>
              </a:rPr>
              <a:t>these</a:t>
            </a:r>
            <a:r>
              <a:rPr sz="2400" spc="-45" dirty="0">
                <a:latin typeface="Arial"/>
                <a:cs typeface="Arial"/>
              </a:rPr>
              <a:t> </a:t>
            </a:r>
            <a:r>
              <a:rPr sz="2400" dirty="0">
                <a:latin typeface="Arial"/>
                <a:cs typeface="Arial"/>
              </a:rPr>
              <a:t>keys</a:t>
            </a:r>
            <a:r>
              <a:rPr sz="2400" spc="-50" dirty="0">
                <a:latin typeface="Arial"/>
                <a:cs typeface="Arial"/>
              </a:rPr>
              <a:t> </a:t>
            </a:r>
            <a:r>
              <a:rPr sz="2400" spc="-25" dirty="0">
                <a:latin typeface="Arial"/>
                <a:cs typeface="Arial"/>
              </a:rPr>
              <a:t>to </a:t>
            </a:r>
            <a:r>
              <a:rPr sz="2400" dirty="0">
                <a:latin typeface="Arial"/>
                <a:cs typeface="Arial"/>
              </a:rPr>
              <a:t>encrypt</a:t>
            </a:r>
            <a:r>
              <a:rPr sz="2400" spc="-95" dirty="0">
                <a:latin typeface="Arial"/>
                <a:cs typeface="Arial"/>
              </a:rPr>
              <a:t> </a:t>
            </a:r>
            <a:r>
              <a:rPr sz="2400" dirty="0">
                <a:latin typeface="Arial"/>
                <a:cs typeface="Arial"/>
              </a:rPr>
              <a:t>and</a:t>
            </a:r>
            <a:r>
              <a:rPr sz="2400" spc="-85" dirty="0">
                <a:latin typeface="Arial"/>
                <a:cs typeface="Arial"/>
              </a:rPr>
              <a:t> </a:t>
            </a:r>
            <a:r>
              <a:rPr sz="2400" dirty="0">
                <a:latin typeface="Arial"/>
                <a:cs typeface="Arial"/>
              </a:rPr>
              <a:t>authenticate</a:t>
            </a:r>
            <a:r>
              <a:rPr sz="2400" spc="-85" dirty="0">
                <a:latin typeface="Arial"/>
                <a:cs typeface="Arial"/>
              </a:rPr>
              <a:t> </a:t>
            </a:r>
            <a:r>
              <a:rPr sz="2400" spc="-25" dirty="0">
                <a:latin typeface="Arial"/>
                <a:cs typeface="Arial"/>
              </a:rPr>
              <a:t>all </a:t>
            </a:r>
            <a:r>
              <a:rPr sz="2400" dirty="0">
                <a:latin typeface="Arial"/>
                <a:cs typeface="Arial"/>
              </a:rPr>
              <a:t>subsequent</a:t>
            </a:r>
            <a:r>
              <a:rPr sz="2400" spc="-130" dirty="0">
                <a:latin typeface="Arial"/>
                <a:cs typeface="Arial"/>
              </a:rPr>
              <a:t> </a:t>
            </a:r>
            <a:r>
              <a:rPr sz="2400" dirty="0">
                <a:latin typeface="Arial"/>
                <a:cs typeface="Arial"/>
              </a:rPr>
              <a:t>messages,</a:t>
            </a:r>
            <a:r>
              <a:rPr sz="2400" spc="-125" dirty="0">
                <a:latin typeface="Arial"/>
                <a:cs typeface="Arial"/>
              </a:rPr>
              <a:t> </a:t>
            </a:r>
            <a:r>
              <a:rPr sz="2400" spc="-10" dirty="0">
                <a:latin typeface="Arial"/>
                <a:cs typeface="Arial"/>
              </a:rPr>
              <a:t>using </a:t>
            </a:r>
            <a:r>
              <a:rPr sz="2400" spc="-25" dirty="0">
                <a:latin typeface="Arial"/>
                <a:cs typeface="Arial"/>
              </a:rPr>
              <a:t>symmetric-</a:t>
            </a:r>
            <a:r>
              <a:rPr sz="2400" dirty="0">
                <a:latin typeface="Arial"/>
                <a:cs typeface="Arial"/>
              </a:rPr>
              <a:t>key</a:t>
            </a:r>
            <a:r>
              <a:rPr sz="2400" spc="60" dirty="0">
                <a:latin typeface="Arial"/>
                <a:cs typeface="Arial"/>
              </a:rPr>
              <a:t> </a:t>
            </a:r>
            <a:r>
              <a:rPr sz="2400" spc="-10" dirty="0">
                <a:latin typeface="Arial"/>
                <a:cs typeface="Arial"/>
              </a:rPr>
              <a:t>crypto</a:t>
            </a:r>
            <a:endParaRPr sz="2400" dirty="0">
              <a:latin typeface="Arial"/>
              <a:cs typeface="Arial"/>
            </a:endParaRPr>
          </a:p>
        </p:txBody>
      </p:sp>
      <p:grpSp>
        <p:nvGrpSpPr>
          <p:cNvPr id="4" name="object 4"/>
          <p:cNvGrpSpPr/>
          <p:nvPr/>
        </p:nvGrpSpPr>
        <p:grpSpPr>
          <a:xfrm>
            <a:off x="5500687" y="2011363"/>
            <a:ext cx="2881630" cy="535305"/>
            <a:chOff x="5500687" y="2011363"/>
            <a:chExt cx="2881630" cy="535305"/>
          </a:xfrm>
        </p:grpSpPr>
        <p:sp>
          <p:nvSpPr>
            <p:cNvPr id="5" name="object 5"/>
            <p:cNvSpPr/>
            <p:nvPr/>
          </p:nvSpPr>
          <p:spPr>
            <a:xfrm>
              <a:off x="5510212" y="2020888"/>
              <a:ext cx="2847340" cy="480059"/>
            </a:xfrm>
            <a:custGeom>
              <a:avLst/>
              <a:gdLst/>
              <a:ahLst/>
              <a:cxnLst/>
              <a:rect l="l" t="t" r="r" b="b"/>
              <a:pathLst>
                <a:path w="2847340" h="480060">
                  <a:moveTo>
                    <a:pt x="0" y="0"/>
                  </a:moveTo>
                  <a:lnTo>
                    <a:pt x="2846932" y="479996"/>
                  </a:lnTo>
                </a:path>
              </a:pathLst>
            </a:custGeom>
            <a:ln w="19049">
              <a:solidFill>
                <a:srgbClr val="0080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260256" y="2430139"/>
              <a:ext cx="121742" cy="116267"/>
            </a:xfrm>
            <a:prstGeom prst="rect">
              <a:avLst/>
            </a:prstGeom>
          </p:spPr>
        </p:pic>
      </p:grpSp>
      <p:sp>
        <p:nvSpPr>
          <p:cNvPr id="7" name="object 7"/>
          <p:cNvSpPr txBox="1"/>
          <p:nvPr/>
        </p:nvSpPr>
        <p:spPr>
          <a:xfrm rot="600000">
            <a:off x="6527364" y="1893316"/>
            <a:ext cx="322322" cy="276860"/>
          </a:xfrm>
          <a:prstGeom prst="rect">
            <a:avLst/>
          </a:prstGeom>
        </p:spPr>
        <p:txBody>
          <a:bodyPr vert="horz" wrap="square" lIns="0" tIns="0" rIns="0" bIns="0" rtlCol="0">
            <a:spAutoFit/>
          </a:bodyPr>
          <a:lstStyle/>
          <a:p>
            <a:pPr>
              <a:lnSpc>
                <a:spcPts val="2180"/>
              </a:lnSpc>
            </a:pPr>
            <a:r>
              <a:rPr sz="2000" spc="-50" dirty="0">
                <a:solidFill>
                  <a:srgbClr val="0000FF"/>
                </a:solidFill>
                <a:latin typeface="Times New Roman"/>
                <a:cs typeface="Times New Roman"/>
              </a:rPr>
              <a:t>E</a:t>
            </a:r>
            <a:endParaRPr sz="2000">
              <a:latin typeface="Times New Roman"/>
              <a:cs typeface="Times New Roman"/>
            </a:endParaRPr>
          </a:p>
        </p:txBody>
      </p:sp>
      <p:sp>
        <p:nvSpPr>
          <p:cNvPr id="8" name="object 8"/>
          <p:cNvSpPr txBox="1"/>
          <p:nvPr/>
        </p:nvSpPr>
        <p:spPr>
          <a:xfrm rot="600000">
            <a:off x="6714540" y="2065151"/>
            <a:ext cx="308881" cy="184150"/>
          </a:xfrm>
          <a:prstGeom prst="rect">
            <a:avLst/>
          </a:prstGeom>
        </p:spPr>
        <p:txBody>
          <a:bodyPr vert="horz" wrap="square" lIns="0" tIns="0" rIns="0" bIns="0" rtlCol="0">
            <a:spAutoFit/>
          </a:bodyPr>
          <a:lstStyle/>
          <a:p>
            <a:pPr>
              <a:lnSpc>
                <a:spcPts val="1450"/>
              </a:lnSpc>
            </a:pPr>
            <a:r>
              <a:rPr sz="1300" spc="-25" dirty="0">
                <a:solidFill>
                  <a:srgbClr val="0433FF"/>
                </a:solidFill>
                <a:latin typeface="Times New Roman"/>
                <a:cs typeface="Times New Roman"/>
              </a:rPr>
              <a:t>KA</a:t>
            </a:r>
            <a:endParaRPr sz="1300">
              <a:latin typeface="Times New Roman"/>
              <a:cs typeface="Times New Roman"/>
            </a:endParaRPr>
          </a:p>
        </p:txBody>
      </p:sp>
      <p:sp>
        <p:nvSpPr>
          <p:cNvPr id="9" name="object 9"/>
          <p:cNvSpPr txBox="1"/>
          <p:nvPr/>
        </p:nvSpPr>
        <p:spPr>
          <a:xfrm rot="600000">
            <a:off x="6974592" y="2023555"/>
            <a:ext cx="684505" cy="254000"/>
          </a:xfrm>
          <a:prstGeom prst="rect">
            <a:avLst/>
          </a:prstGeom>
        </p:spPr>
        <p:txBody>
          <a:bodyPr vert="horz" wrap="square" lIns="0" tIns="0" rIns="0" bIns="0" rtlCol="0">
            <a:spAutoFit/>
          </a:bodyPr>
          <a:lstStyle/>
          <a:p>
            <a:pPr>
              <a:lnSpc>
                <a:spcPts val="2000"/>
              </a:lnSpc>
            </a:pPr>
            <a:r>
              <a:rPr sz="2000" spc="-10" dirty="0">
                <a:solidFill>
                  <a:srgbClr val="0000FF"/>
                </a:solidFill>
                <a:latin typeface="Times New Roman"/>
                <a:cs typeface="Times New Roman"/>
              </a:rPr>
              <a:t>(keys)</a:t>
            </a:r>
            <a:endParaRPr sz="2000">
              <a:latin typeface="Times New Roman"/>
              <a:cs typeface="Times New Roman"/>
            </a:endParaRPr>
          </a:p>
        </p:txBody>
      </p:sp>
      <p:grpSp>
        <p:nvGrpSpPr>
          <p:cNvPr id="10" name="object 10"/>
          <p:cNvGrpSpPr/>
          <p:nvPr/>
        </p:nvGrpSpPr>
        <p:grpSpPr>
          <a:xfrm>
            <a:off x="5486400" y="2571750"/>
            <a:ext cx="2828925" cy="570230"/>
            <a:chOff x="5486400" y="2571750"/>
            <a:chExt cx="2828925" cy="570230"/>
          </a:xfrm>
        </p:grpSpPr>
        <p:sp>
          <p:nvSpPr>
            <p:cNvPr id="11" name="object 11"/>
            <p:cNvSpPr/>
            <p:nvPr/>
          </p:nvSpPr>
          <p:spPr>
            <a:xfrm>
              <a:off x="5511185" y="2581275"/>
              <a:ext cx="2794635" cy="516255"/>
            </a:xfrm>
            <a:custGeom>
              <a:avLst/>
              <a:gdLst/>
              <a:ahLst/>
              <a:cxnLst/>
              <a:rect l="l" t="t" r="r" b="b"/>
              <a:pathLst>
                <a:path w="2794634" h="516255">
                  <a:moveTo>
                    <a:pt x="2794613" y="0"/>
                  </a:moveTo>
                  <a:lnTo>
                    <a:pt x="0" y="516122"/>
                  </a:lnTo>
                </a:path>
              </a:pathLst>
            </a:custGeom>
            <a:ln w="19049">
              <a:solidFill>
                <a:srgbClr val="FF4C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5486400" y="3025646"/>
              <a:ext cx="122115" cy="115947"/>
            </a:xfrm>
            <a:prstGeom prst="rect">
              <a:avLst/>
            </a:prstGeom>
          </p:spPr>
        </p:pic>
      </p:grpSp>
      <p:sp>
        <p:nvSpPr>
          <p:cNvPr id="13" name="object 13"/>
          <p:cNvSpPr txBox="1"/>
          <p:nvPr/>
        </p:nvSpPr>
        <p:spPr>
          <a:xfrm rot="21000000">
            <a:off x="6141437" y="2549151"/>
            <a:ext cx="651737" cy="285750"/>
          </a:xfrm>
          <a:prstGeom prst="rect">
            <a:avLst/>
          </a:prstGeom>
        </p:spPr>
        <p:txBody>
          <a:bodyPr vert="horz" wrap="square" lIns="0" tIns="0" rIns="0" bIns="0" rtlCol="0">
            <a:spAutoFit/>
          </a:bodyPr>
          <a:lstStyle/>
          <a:p>
            <a:pPr>
              <a:lnSpc>
                <a:spcPts val="2250"/>
              </a:lnSpc>
            </a:pPr>
            <a:r>
              <a:rPr sz="2000" spc="-25" dirty="0">
                <a:solidFill>
                  <a:srgbClr val="FF3300"/>
                </a:solidFill>
                <a:latin typeface="Times New Roman"/>
                <a:cs typeface="Times New Roman"/>
              </a:rPr>
              <a:t>MAC</a:t>
            </a:r>
            <a:endParaRPr sz="2000">
              <a:latin typeface="Times New Roman"/>
              <a:cs typeface="Times New Roman"/>
            </a:endParaRPr>
          </a:p>
        </p:txBody>
      </p:sp>
      <p:sp>
        <p:nvSpPr>
          <p:cNvPr id="14" name="object 14"/>
          <p:cNvSpPr txBox="1"/>
          <p:nvPr/>
        </p:nvSpPr>
        <p:spPr>
          <a:xfrm rot="21000000">
            <a:off x="6723360" y="2618673"/>
            <a:ext cx="257142" cy="186690"/>
          </a:xfrm>
          <a:prstGeom prst="rect">
            <a:avLst/>
          </a:prstGeom>
        </p:spPr>
        <p:txBody>
          <a:bodyPr vert="horz" wrap="square" lIns="0" tIns="0" rIns="0" bIns="0" rtlCol="0">
            <a:spAutoFit/>
          </a:bodyPr>
          <a:lstStyle/>
          <a:p>
            <a:pPr>
              <a:lnSpc>
                <a:spcPts val="1470"/>
              </a:lnSpc>
            </a:pPr>
            <a:r>
              <a:rPr sz="1300" spc="-25" dirty="0">
                <a:solidFill>
                  <a:srgbClr val="FF4C00"/>
                </a:solidFill>
                <a:latin typeface="Times New Roman"/>
                <a:cs typeface="Times New Roman"/>
              </a:rPr>
              <a:t>k1</a:t>
            </a:r>
            <a:endParaRPr sz="1300">
              <a:latin typeface="Times New Roman"/>
              <a:cs typeface="Times New Roman"/>
            </a:endParaRPr>
          </a:p>
        </p:txBody>
      </p:sp>
      <p:sp>
        <p:nvSpPr>
          <p:cNvPr id="15" name="object 15"/>
          <p:cNvSpPr txBox="1"/>
          <p:nvPr/>
        </p:nvSpPr>
        <p:spPr>
          <a:xfrm rot="21000000">
            <a:off x="6867465" y="2423811"/>
            <a:ext cx="516029" cy="283845"/>
          </a:xfrm>
          <a:prstGeom prst="rect">
            <a:avLst/>
          </a:prstGeom>
        </p:spPr>
        <p:txBody>
          <a:bodyPr vert="horz" wrap="square" lIns="0" tIns="0" rIns="0" bIns="0" rtlCol="0">
            <a:spAutoFit/>
          </a:bodyPr>
          <a:lstStyle/>
          <a:p>
            <a:pPr>
              <a:lnSpc>
                <a:spcPts val="2235"/>
              </a:lnSpc>
            </a:pPr>
            <a:r>
              <a:rPr sz="2000" spc="-25" dirty="0">
                <a:solidFill>
                  <a:srgbClr val="FF3300"/>
                </a:solidFill>
                <a:latin typeface="Times New Roman"/>
                <a:cs typeface="Times New Roman"/>
              </a:rPr>
              <a:t>(…)</a:t>
            </a:r>
            <a:endParaRPr sz="2000">
              <a:latin typeface="Times New Roman"/>
              <a:cs typeface="Times New Roman"/>
            </a:endParaRPr>
          </a:p>
        </p:txBody>
      </p:sp>
      <p:grpSp>
        <p:nvGrpSpPr>
          <p:cNvPr id="16" name="object 16"/>
          <p:cNvGrpSpPr/>
          <p:nvPr/>
        </p:nvGrpSpPr>
        <p:grpSpPr>
          <a:xfrm>
            <a:off x="5476873" y="3225800"/>
            <a:ext cx="2905125" cy="760095"/>
            <a:chOff x="5476873" y="3225800"/>
            <a:chExt cx="2905125" cy="760095"/>
          </a:xfrm>
        </p:grpSpPr>
        <p:sp>
          <p:nvSpPr>
            <p:cNvPr id="17" name="object 17"/>
            <p:cNvSpPr/>
            <p:nvPr/>
          </p:nvSpPr>
          <p:spPr>
            <a:xfrm>
              <a:off x="5486398" y="3235325"/>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8258718" y="3871459"/>
              <a:ext cx="123280" cy="114330"/>
            </a:xfrm>
            <a:prstGeom prst="rect">
              <a:avLst/>
            </a:prstGeom>
          </p:spPr>
        </p:pic>
      </p:grpSp>
      <p:sp>
        <p:nvSpPr>
          <p:cNvPr id="19" name="object 19"/>
          <p:cNvSpPr txBox="1"/>
          <p:nvPr/>
        </p:nvSpPr>
        <p:spPr>
          <a:xfrm rot="660000">
            <a:off x="6368749" y="3208770"/>
            <a:ext cx="643826" cy="276860"/>
          </a:xfrm>
          <a:prstGeom prst="rect">
            <a:avLst/>
          </a:prstGeom>
        </p:spPr>
        <p:txBody>
          <a:bodyPr vert="horz" wrap="square" lIns="0" tIns="0" rIns="0" bIns="0" rtlCol="0">
            <a:spAutoFit/>
          </a:bodyPr>
          <a:lstStyle/>
          <a:p>
            <a:pPr>
              <a:lnSpc>
                <a:spcPts val="2180"/>
              </a:lnSpc>
            </a:pPr>
            <a:r>
              <a:rPr sz="2000" spc="-25" dirty="0">
                <a:solidFill>
                  <a:srgbClr val="0000FF"/>
                </a:solidFill>
                <a:latin typeface="Times New Roman"/>
                <a:cs typeface="Times New Roman"/>
              </a:rPr>
              <a:t>MAC</a:t>
            </a:r>
            <a:endParaRPr sz="2000">
              <a:latin typeface="Times New Roman"/>
              <a:cs typeface="Times New Roman"/>
            </a:endParaRPr>
          </a:p>
        </p:txBody>
      </p:sp>
      <p:sp>
        <p:nvSpPr>
          <p:cNvPr id="20" name="object 20"/>
          <p:cNvSpPr txBox="1"/>
          <p:nvPr/>
        </p:nvSpPr>
        <p:spPr>
          <a:xfrm rot="660000">
            <a:off x="6913566" y="3417058"/>
            <a:ext cx="253129" cy="184150"/>
          </a:xfrm>
          <a:prstGeom prst="rect">
            <a:avLst/>
          </a:prstGeom>
        </p:spPr>
        <p:txBody>
          <a:bodyPr vert="horz" wrap="square" lIns="0" tIns="0" rIns="0" bIns="0" rtlCol="0">
            <a:spAutoFit/>
          </a:bodyPr>
          <a:lstStyle/>
          <a:p>
            <a:pPr>
              <a:lnSpc>
                <a:spcPts val="1450"/>
              </a:lnSpc>
            </a:pPr>
            <a:r>
              <a:rPr sz="1300" spc="-25" dirty="0">
                <a:solidFill>
                  <a:srgbClr val="0433FF"/>
                </a:solidFill>
                <a:latin typeface="Times New Roman"/>
                <a:cs typeface="Times New Roman"/>
              </a:rPr>
              <a:t>k2</a:t>
            </a:r>
            <a:endParaRPr sz="1300">
              <a:latin typeface="Times New Roman"/>
              <a:cs typeface="Times New Roman"/>
            </a:endParaRPr>
          </a:p>
        </p:txBody>
      </p:sp>
      <p:sp>
        <p:nvSpPr>
          <p:cNvPr id="21" name="object 21"/>
          <p:cNvSpPr txBox="1"/>
          <p:nvPr/>
        </p:nvSpPr>
        <p:spPr>
          <a:xfrm rot="660000">
            <a:off x="7094362" y="3336646"/>
            <a:ext cx="508451" cy="276860"/>
          </a:xfrm>
          <a:prstGeom prst="rect">
            <a:avLst/>
          </a:prstGeom>
        </p:spPr>
        <p:txBody>
          <a:bodyPr vert="horz" wrap="square" lIns="0" tIns="0" rIns="0" bIns="0" rtlCol="0">
            <a:spAutoFit/>
          </a:bodyPr>
          <a:lstStyle/>
          <a:p>
            <a:pPr>
              <a:lnSpc>
                <a:spcPts val="2180"/>
              </a:lnSpc>
            </a:pPr>
            <a:r>
              <a:rPr sz="2000" spc="-25" dirty="0">
                <a:solidFill>
                  <a:srgbClr val="0000FF"/>
                </a:solidFill>
                <a:latin typeface="Times New Roman"/>
                <a:cs typeface="Times New Roman"/>
              </a:rPr>
              <a:t>(…)</a:t>
            </a:r>
            <a:endParaRPr sz="2000">
              <a:latin typeface="Times New Roman"/>
              <a:cs typeface="Times New Roman"/>
            </a:endParaRPr>
          </a:p>
        </p:txBody>
      </p:sp>
      <p:grpSp>
        <p:nvGrpSpPr>
          <p:cNvPr id="22" name="object 22"/>
          <p:cNvGrpSpPr/>
          <p:nvPr/>
        </p:nvGrpSpPr>
        <p:grpSpPr>
          <a:xfrm>
            <a:off x="5481635" y="1824038"/>
            <a:ext cx="2967355" cy="4806950"/>
            <a:chOff x="5481635" y="1824038"/>
            <a:chExt cx="2967355" cy="4806950"/>
          </a:xfrm>
        </p:grpSpPr>
        <p:sp>
          <p:nvSpPr>
            <p:cNvPr id="23" name="object 23"/>
            <p:cNvSpPr/>
            <p:nvPr/>
          </p:nvSpPr>
          <p:spPr>
            <a:xfrm>
              <a:off x="8381998" y="1895475"/>
              <a:ext cx="62230" cy="4730750"/>
            </a:xfrm>
            <a:custGeom>
              <a:avLst/>
              <a:gdLst/>
              <a:ahLst/>
              <a:cxnLst/>
              <a:rect l="l" t="t" r="r" b="b"/>
              <a:pathLst>
                <a:path w="62229" h="4730750">
                  <a:moveTo>
                    <a:pt x="0" y="0"/>
                  </a:moveTo>
                  <a:lnTo>
                    <a:pt x="61913" y="4730748"/>
                  </a:lnTo>
                </a:path>
              </a:pathLst>
            </a:custGeom>
            <a:ln w="9524">
              <a:solidFill>
                <a:srgbClr val="FF2600"/>
              </a:solidFill>
            </a:ln>
          </p:spPr>
          <p:txBody>
            <a:bodyPr wrap="square" lIns="0" tIns="0" rIns="0" bIns="0" rtlCol="0"/>
            <a:lstStyle/>
            <a:p>
              <a:endParaRPr/>
            </a:p>
          </p:txBody>
        </p:sp>
        <p:sp>
          <p:nvSpPr>
            <p:cNvPr id="24" name="object 24"/>
            <p:cNvSpPr/>
            <p:nvPr/>
          </p:nvSpPr>
          <p:spPr>
            <a:xfrm>
              <a:off x="5486398" y="1828801"/>
              <a:ext cx="31750" cy="4714875"/>
            </a:xfrm>
            <a:custGeom>
              <a:avLst/>
              <a:gdLst/>
              <a:ahLst/>
              <a:cxnLst/>
              <a:rect l="l" t="t" r="r" b="b"/>
              <a:pathLst>
                <a:path w="31750" h="4714875">
                  <a:moveTo>
                    <a:pt x="31749" y="0"/>
                  </a:moveTo>
                  <a:lnTo>
                    <a:pt x="0" y="4714873"/>
                  </a:lnTo>
                </a:path>
              </a:pathLst>
            </a:custGeom>
            <a:ln w="9524">
              <a:solidFill>
                <a:srgbClr val="0433FF"/>
              </a:solidFill>
            </a:ln>
          </p:spPr>
          <p:txBody>
            <a:bodyPr wrap="square" lIns="0" tIns="0" rIns="0" bIns="0" rtlCol="0"/>
            <a:lstStyle/>
            <a:p>
              <a:endParaRPr/>
            </a:p>
          </p:txBody>
        </p:sp>
      </p:grpSp>
      <p:sp>
        <p:nvSpPr>
          <p:cNvPr id="25" name="object 25"/>
          <p:cNvSpPr txBox="1"/>
          <p:nvPr/>
        </p:nvSpPr>
        <p:spPr>
          <a:xfrm>
            <a:off x="5009515" y="1395095"/>
            <a:ext cx="1236010" cy="381347"/>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FF"/>
                </a:solidFill>
                <a:latin typeface="Times New Roman"/>
                <a:cs typeface="Times New Roman"/>
              </a:rPr>
              <a:t>Browser</a:t>
            </a:r>
            <a:endParaRPr sz="2400" dirty="0">
              <a:latin typeface="Times New Roman"/>
              <a:cs typeface="Times New Roman"/>
            </a:endParaRPr>
          </a:p>
        </p:txBody>
      </p:sp>
      <p:sp>
        <p:nvSpPr>
          <p:cNvPr id="26" name="object 26"/>
          <p:cNvSpPr txBox="1"/>
          <p:nvPr/>
        </p:nvSpPr>
        <p:spPr>
          <a:xfrm>
            <a:off x="7744777" y="1212216"/>
            <a:ext cx="1338838" cy="751488"/>
          </a:xfrm>
          <a:prstGeom prst="rect">
            <a:avLst/>
          </a:prstGeom>
        </p:spPr>
        <p:txBody>
          <a:bodyPr vert="horz" wrap="square" lIns="0" tIns="33020" rIns="0" bIns="0" rtlCol="0">
            <a:spAutoFit/>
          </a:bodyPr>
          <a:lstStyle/>
          <a:p>
            <a:pPr marL="127000" marR="5080" indent="-114300">
              <a:lnSpc>
                <a:spcPts val="2800"/>
              </a:lnSpc>
              <a:spcBef>
                <a:spcPts val="260"/>
              </a:spcBef>
            </a:pPr>
            <a:r>
              <a:rPr sz="2400" spc="-10" dirty="0">
                <a:solidFill>
                  <a:srgbClr val="FF3300"/>
                </a:solidFill>
                <a:latin typeface="Times New Roman"/>
                <a:cs typeface="Times New Roman"/>
              </a:rPr>
              <a:t>Amazon Server</a:t>
            </a:r>
            <a:endParaRPr sz="2400" dirty="0">
              <a:latin typeface="Times New Roman"/>
              <a:cs typeface="Times New Roman"/>
            </a:endParaRPr>
          </a:p>
        </p:txBody>
      </p:sp>
      <p:grpSp>
        <p:nvGrpSpPr>
          <p:cNvPr id="27" name="object 27"/>
          <p:cNvGrpSpPr/>
          <p:nvPr/>
        </p:nvGrpSpPr>
        <p:grpSpPr>
          <a:xfrm>
            <a:off x="5476873" y="4324350"/>
            <a:ext cx="2905125" cy="949960"/>
            <a:chOff x="5476873" y="4324350"/>
            <a:chExt cx="2905125" cy="949960"/>
          </a:xfrm>
        </p:grpSpPr>
        <p:sp>
          <p:nvSpPr>
            <p:cNvPr id="28" name="object 28"/>
            <p:cNvSpPr/>
            <p:nvPr/>
          </p:nvSpPr>
          <p:spPr>
            <a:xfrm>
              <a:off x="5486398" y="4333874"/>
              <a:ext cx="2872105" cy="907415"/>
            </a:xfrm>
            <a:custGeom>
              <a:avLst/>
              <a:gdLst/>
              <a:ahLst/>
              <a:cxnLst/>
              <a:rect l="l" t="t" r="r" b="b"/>
              <a:pathLst>
                <a:path w="2872104" h="907414">
                  <a:moveTo>
                    <a:pt x="0" y="0"/>
                  </a:moveTo>
                  <a:lnTo>
                    <a:pt x="2871564" y="906809"/>
                  </a:lnTo>
                </a:path>
              </a:pathLst>
            </a:custGeom>
            <a:ln w="19049">
              <a:solidFill>
                <a:srgbClr val="0080FF"/>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8257981" y="5161233"/>
              <a:ext cx="124016" cy="112826"/>
            </a:xfrm>
            <a:prstGeom prst="rect">
              <a:avLst/>
            </a:prstGeom>
          </p:spPr>
        </p:pic>
      </p:grpSp>
      <p:sp>
        <p:nvSpPr>
          <p:cNvPr id="30" name="object 30"/>
          <p:cNvSpPr txBox="1"/>
          <p:nvPr/>
        </p:nvSpPr>
        <p:spPr>
          <a:xfrm rot="960000">
            <a:off x="5719053" y="3873627"/>
            <a:ext cx="266161" cy="221615"/>
          </a:xfrm>
          <a:prstGeom prst="rect">
            <a:avLst/>
          </a:prstGeom>
        </p:spPr>
        <p:txBody>
          <a:bodyPr vert="horz" wrap="square" lIns="0" tIns="0" rIns="0" bIns="0" rtlCol="0">
            <a:spAutoFit/>
          </a:bodyPr>
          <a:lstStyle/>
          <a:p>
            <a:pPr>
              <a:lnSpc>
                <a:spcPts val="1745"/>
              </a:lnSpc>
            </a:pPr>
            <a:r>
              <a:rPr sz="1600" b="1" spc="-50" dirty="0">
                <a:solidFill>
                  <a:srgbClr val="0000FF"/>
                </a:solidFill>
                <a:latin typeface="Times New Roman"/>
                <a:cs typeface="Times New Roman"/>
              </a:rPr>
              <a:t>E</a:t>
            </a:r>
            <a:endParaRPr sz="1600">
              <a:latin typeface="Times New Roman"/>
              <a:cs typeface="Times New Roman"/>
            </a:endParaRPr>
          </a:p>
        </p:txBody>
      </p:sp>
      <p:sp>
        <p:nvSpPr>
          <p:cNvPr id="31" name="object 31"/>
          <p:cNvSpPr txBox="1"/>
          <p:nvPr/>
        </p:nvSpPr>
        <p:spPr>
          <a:xfrm rot="960000">
            <a:off x="5859215" y="4021406"/>
            <a:ext cx="210644" cy="147320"/>
          </a:xfrm>
          <a:prstGeom prst="rect">
            <a:avLst/>
          </a:prstGeom>
        </p:spPr>
        <p:txBody>
          <a:bodyPr vert="horz" wrap="square" lIns="0" tIns="0" rIns="0" bIns="0" rtlCol="0">
            <a:spAutoFit/>
          </a:bodyPr>
          <a:lstStyle/>
          <a:p>
            <a:pPr>
              <a:lnSpc>
                <a:spcPts val="1160"/>
              </a:lnSpc>
            </a:pPr>
            <a:r>
              <a:rPr sz="1050" b="1" spc="-25" dirty="0">
                <a:solidFill>
                  <a:srgbClr val="0000FF"/>
                </a:solidFill>
                <a:latin typeface="Times New Roman"/>
                <a:cs typeface="Times New Roman"/>
              </a:rPr>
              <a:t>k3</a:t>
            </a:r>
            <a:endParaRPr sz="1050">
              <a:latin typeface="Times New Roman"/>
              <a:cs typeface="Times New Roman"/>
            </a:endParaRPr>
          </a:p>
        </p:txBody>
      </p:sp>
      <p:sp>
        <p:nvSpPr>
          <p:cNvPr id="32" name="object 32"/>
          <p:cNvSpPr txBox="1"/>
          <p:nvPr/>
        </p:nvSpPr>
        <p:spPr>
          <a:xfrm rot="960000">
            <a:off x="6012042" y="4132353"/>
            <a:ext cx="1456920" cy="238125"/>
          </a:xfrm>
          <a:prstGeom prst="rect">
            <a:avLst/>
          </a:prstGeom>
        </p:spPr>
        <p:txBody>
          <a:bodyPr vert="horz" wrap="square" lIns="0" tIns="0" rIns="0" bIns="0" rtlCol="0">
            <a:spAutoFit/>
          </a:bodyPr>
          <a:lstStyle/>
          <a:p>
            <a:pPr>
              <a:lnSpc>
                <a:spcPts val="1875"/>
              </a:lnSpc>
            </a:pPr>
            <a:r>
              <a:rPr sz="2400" b="1" spc="-30" baseline="5208" dirty="0">
                <a:solidFill>
                  <a:srgbClr val="0000FF"/>
                </a:solidFill>
                <a:latin typeface="Times New Roman"/>
                <a:cs typeface="Times New Roman"/>
              </a:rPr>
              <a:t>(me</a:t>
            </a:r>
            <a:r>
              <a:rPr sz="2400" b="1" spc="-30" baseline="3472" dirty="0">
                <a:solidFill>
                  <a:srgbClr val="0000FF"/>
                </a:solidFill>
                <a:latin typeface="Times New Roman"/>
                <a:cs typeface="Times New Roman"/>
              </a:rPr>
              <a:t>ssage</a:t>
            </a:r>
            <a:r>
              <a:rPr sz="2400" b="1" spc="-30" baseline="1736" dirty="0">
                <a:solidFill>
                  <a:srgbClr val="0000FF"/>
                </a:solidFill>
                <a:latin typeface="Times New Roman"/>
                <a:cs typeface="Times New Roman"/>
              </a:rPr>
              <a:t>),</a:t>
            </a:r>
            <a:r>
              <a:rPr sz="2400" b="1" baseline="1736" dirty="0">
                <a:solidFill>
                  <a:srgbClr val="0000FF"/>
                </a:solidFill>
                <a:latin typeface="Times New Roman"/>
                <a:cs typeface="Times New Roman"/>
              </a:rPr>
              <a:t> </a:t>
            </a:r>
            <a:r>
              <a:rPr sz="2400" b="1" spc="-37" baseline="1736" dirty="0">
                <a:solidFill>
                  <a:srgbClr val="0000FF"/>
                </a:solidFill>
                <a:latin typeface="Times New Roman"/>
                <a:cs typeface="Times New Roman"/>
              </a:rPr>
              <a:t>M</a:t>
            </a:r>
            <a:r>
              <a:rPr sz="1600" b="1" spc="-25" dirty="0">
                <a:solidFill>
                  <a:srgbClr val="0000FF"/>
                </a:solidFill>
                <a:latin typeface="Times New Roman"/>
                <a:cs typeface="Times New Roman"/>
              </a:rPr>
              <a:t>AC</a:t>
            </a:r>
            <a:endParaRPr sz="1600">
              <a:latin typeface="Times New Roman"/>
              <a:cs typeface="Times New Roman"/>
            </a:endParaRPr>
          </a:p>
        </p:txBody>
      </p:sp>
      <p:sp>
        <p:nvSpPr>
          <p:cNvPr id="33" name="object 33"/>
          <p:cNvSpPr txBox="1"/>
          <p:nvPr/>
        </p:nvSpPr>
        <p:spPr>
          <a:xfrm rot="960000">
            <a:off x="7368779" y="4475163"/>
            <a:ext cx="210644" cy="147320"/>
          </a:xfrm>
          <a:prstGeom prst="rect">
            <a:avLst/>
          </a:prstGeom>
        </p:spPr>
        <p:txBody>
          <a:bodyPr vert="horz" wrap="square" lIns="0" tIns="0" rIns="0" bIns="0" rtlCol="0">
            <a:spAutoFit/>
          </a:bodyPr>
          <a:lstStyle/>
          <a:p>
            <a:pPr>
              <a:lnSpc>
                <a:spcPts val="1160"/>
              </a:lnSpc>
            </a:pPr>
            <a:r>
              <a:rPr sz="1050" b="1" spc="-25" dirty="0">
                <a:solidFill>
                  <a:srgbClr val="0000FF"/>
                </a:solidFill>
                <a:latin typeface="Times New Roman"/>
                <a:cs typeface="Times New Roman"/>
              </a:rPr>
              <a:t>k1</a:t>
            </a:r>
            <a:endParaRPr sz="1050">
              <a:latin typeface="Times New Roman"/>
              <a:cs typeface="Times New Roman"/>
            </a:endParaRPr>
          </a:p>
        </p:txBody>
      </p:sp>
      <p:sp>
        <p:nvSpPr>
          <p:cNvPr id="34" name="object 34"/>
          <p:cNvSpPr txBox="1"/>
          <p:nvPr/>
        </p:nvSpPr>
        <p:spPr>
          <a:xfrm rot="960000">
            <a:off x="7519942" y="4436779"/>
            <a:ext cx="411766" cy="221615"/>
          </a:xfrm>
          <a:prstGeom prst="rect">
            <a:avLst/>
          </a:prstGeom>
        </p:spPr>
        <p:txBody>
          <a:bodyPr vert="horz" wrap="square" lIns="0" tIns="0" rIns="0" bIns="0" rtlCol="0">
            <a:spAutoFit/>
          </a:bodyPr>
          <a:lstStyle/>
          <a:p>
            <a:pPr>
              <a:lnSpc>
                <a:spcPts val="1745"/>
              </a:lnSpc>
            </a:pPr>
            <a:r>
              <a:rPr sz="1600" b="1" spc="-25" dirty="0">
                <a:solidFill>
                  <a:srgbClr val="0000FF"/>
                </a:solidFill>
                <a:latin typeface="Times New Roman"/>
                <a:cs typeface="Times New Roman"/>
              </a:rPr>
              <a:t>(…)</a:t>
            </a:r>
            <a:endParaRPr sz="1600">
              <a:latin typeface="Times New Roman"/>
              <a:cs typeface="Times New Roman"/>
            </a:endParaRPr>
          </a:p>
        </p:txBody>
      </p:sp>
      <p:sp>
        <p:nvSpPr>
          <p:cNvPr id="35" name="TextBox 34"/>
          <p:cNvSpPr txBox="1"/>
          <p:nvPr/>
        </p:nvSpPr>
        <p:spPr>
          <a:xfrm>
            <a:off x="0" y="6435306"/>
            <a:ext cx="3381554" cy="338554"/>
          </a:xfrm>
          <a:prstGeom prst="rect">
            <a:avLst/>
          </a:prstGeom>
          <a:noFill/>
        </p:spPr>
        <p:txBody>
          <a:bodyPr wrap="square" rtlCol="0">
            <a:spAutoFit/>
          </a:bodyPr>
          <a:lstStyle/>
          <a:p>
            <a:r>
              <a:rPr lang="en-US" dirty="0" smtClean="0"/>
              <a:t>Slides from Dave Wagner, UCB</a:t>
            </a:r>
            <a:endParaRPr lang="en-US" dirty="0"/>
          </a:p>
        </p:txBody>
      </p:sp>
    </p:spTree>
    <p:extLst>
      <p:ext uri="{BB962C8B-B14F-4D97-AF65-F5344CB8AC3E}">
        <p14:creationId xmlns:p14="http://schemas.microsoft.com/office/powerpoint/2010/main" val="191446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328411" y="931653"/>
            <a:ext cx="7150691" cy="138022"/>
          </a:xfrm>
        </p:spPr>
        <p:txBody>
          <a:bodyPr/>
          <a:lstStyle/>
          <a:p>
            <a:r>
              <a:rPr lang="en-US" dirty="0"/>
              <a:t>TLS/SSL </a:t>
            </a:r>
            <a:r>
              <a:rPr lang="en-US" dirty="0" smtClean="0"/>
              <a:t>Cipher Options</a:t>
            </a:r>
            <a:endParaRPr lang="en-US" dirty="0"/>
          </a:p>
        </p:txBody>
      </p:sp>
      <p:sp>
        <p:nvSpPr>
          <p:cNvPr id="109572" name="Rectangle 3"/>
          <p:cNvSpPr>
            <a:spLocks noGrp="1" noChangeArrowheads="1"/>
          </p:cNvSpPr>
          <p:nvPr>
            <p:ph type="body" idx="1"/>
          </p:nvPr>
        </p:nvSpPr>
        <p:spPr>
          <a:xfrm>
            <a:off x="328412" y="1838325"/>
            <a:ext cx="5109693" cy="3974072"/>
          </a:xfrm>
        </p:spPr>
        <p:txBody>
          <a:bodyPr/>
          <a:lstStyle/>
          <a:p>
            <a:r>
              <a:rPr lang="en-US" dirty="0"/>
              <a:t>Cipher suite</a:t>
            </a:r>
          </a:p>
          <a:p>
            <a:pPr lvl="1"/>
            <a:r>
              <a:rPr lang="en-US" dirty="0"/>
              <a:t>public-key algorithm</a:t>
            </a:r>
          </a:p>
          <a:p>
            <a:pPr lvl="1"/>
            <a:r>
              <a:rPr lang="en-US" dirty="0"/>
              <a:t>symmetric encryption algorithm</a:t>
            </a:r>
          </a:p>
          <a:p>
            <a:pPr lvl="1"/>
            <a:r>
              <a:rPr lang="en-US" dirty="0"/>
              <a:t>Integrity hashing </a:t>
            </a:r>
            <a:r>
              <a:rPr lang="en-US" dirty="0" smtClean="0"/>
              <a:t>algorithm</a:t>
            </a:r>
            <a:endParaRPr lang="en-US" dirty="0"/>
          </a:p>
          <a:p>
            <a:r>
              <a:rPr lang="en-US" dirty="0"/>
              <a:t>TLS/SSL supports several cipher </a:t>
            </a:r>
            <a:r>
              <a:rPr lang="en-US" dirty="0" smtClean="0"/>
              <a:t>suites</a:t>
            </a:r>
            <a:endParaRPr lang="en-US" dirty="0"/>
          </a:p>
          <a:p>
            <a:r>
              <a:rPr lang="en-US" dirty="0">
                <a:solidFill>
                  <a:srgbClr val="C00000"/>
                </a:solidFill>
              </a:rPr>
              <a:t>Negotiation</a:t>
            </a:r>
            <a:r>
              <a:rPr lang="en-US" dirty="0"/>
              <a:t>: client, server agree on cipher suite</a:t>
            </a:r>
          </a:p>
          <a:p>
            <a:pPr lvl="1"/>
            <a:r>
              <a:rPr lang="en-US" dirty="0"/>
              <a:t>client offers choices</a:t>
            </a:r>
          </a:p>
          <a:p>
            <a:pPr lvl="1"/>
            <a:r>
              <a:rPr lang="en-US" dirty="0"/>
              <a:t>server picks one</a:t>
            </a:r>
          </a:p>
        </p:txBody>
      </p:sp>
      <p:sp>
        <p:nvSpPr>
          <p:cNvPr id="109573" name="Rectangle 3"/>
          <p:cNvSpPr>
            <a:spLocks noChangeArrowheads="1"/>
          </p:cNvSpPr>
          <p:nvPr/>
        </p:nvSpPr>
        <p:spPr bwMode="auto">
          <a:xfrm>
            <a:off x="5807867" y="1763676"/>
            <a:ext cx="3007721" cy="4048721"/>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marL="45244">
              <a:spcBef>
                <a:spcPct val="20000"/>
              </a:spcBef>
              <a:buClr>
                <a:srgbClr val="000099"/>
              </a:buClr>
              <a:buSzPct val="75000"/>
            </a:pPr>
            <a:r>
              <a:rPr lang="en-US" sz="1800" dirty="0">
                <a:latin typeface="Helvetica" pitchFamily="2" charset="0"/>
                <a:cs typeface="Arial" charset="0"/>
              </a:rPr>
              <a:t>Common symmetric ciphers</a:t>
            </a:r>
          </a:p>
          <a:p>
            <a:pPr marL="389335" lvl="1" indent="-214313">
              <a:spcBef>
                <a:spcPct val="20000"/>
              </a:spcBef>
              <a:buClr>
                <a:srgbClr val="000099"/>
              </a:buClr>
              <a:buFont typeface="Wingdings" charset="2"/>
              <a:buChar char="§"/>
            </a:pPr>
            <a:r>
              <a:rPr lang="en-US" sz="1200" dirty="0">
                <a:latin typeface="Helvetica" pitchFamily="2" charset="0"/>
                <a:cs typeface="Arial" charset="0"/>
              </a:rPr>
              <a:t>AES – Advanced Encryption Standard</a:t>
            </a:r>
          </a:p>
          <a:p>
            <a:pPr marL="389335" lvl="1" indent="-214313">
              <a:spcBef>
                <a:spcPct val="20000"/>
              </a:spcBef>
              <a:buClr>
                <a:srgbClr val="000099"/>
              </a:buClr>
              <a:buFont typeface="Wingdings" charset="2"/>
              <a:buChar char="§"/>
            </a:pPr>
            <a:r>
              <a:rPr lang="en-US" sz="1200" dirty="0">
                <a:latin typeface="Helvetica" pitchFamily="2" charset="0"/>
                <a:cs typeface="Arial" charset="0"/>
              </a:rPr>
              <a:t>DES – Data Encryption Standard: block</a:t>
            </a:r>
          </a:p>
          <a:p>
            <a:pPr marL="389335" lvl="1" indent="-214313">
              <a:spcBef>
                <a:spcPct val="20000"/>
              </a:spcBef>
              <a:buClr>
                <a:srgbClr val="000099"/>
              </a:buClr>
              <a:buFont typeface="Wingdings" charset="2"/>
              <a:buChar char="§"/>
            </a:pPr>
            <a:r>
              <a:rPr lang="en-US" sz="1200" dirty="0">
                <a:latin typeface="Helvetica" pitchFamily="2" charset="0"/>
                <a:cs typeface="Arial" charset="0"/>
              </a:rPr>
              <a:t>3DES – Triple strength: block</a:t>
            </a:r>
          </a:p>
          <a:p>
            <a:pPr marL="89297" indent="-44054">
              <a:spcBef>
                <a:spcPct val="20000"/>
              </a:spcBef>
              <a:buClr>
                <a:srgbClr val="000099"/>
              </a:buClr>
              <a:buSzPct val="75000"/>
            </a:pPr>
            <a:r>
              <a:rPr lang="en-US" sz="1800" dirty="0" smtClean="0">
                <a:latin typeface="Helvetica" pitchFamily="2" charset="0"/>
                <a:cs typeface="Arial" charset="0"/>
              </a:rPr>
              <a:t>SSL </a:t>
            </a:r>
            <a:r>
              <a:rPr lang="en-US" sz="1800" dirty="0">
                <a:latin typeface="Helvetica" pitchFamily="2" charset="0"/>
                <a:cs typeface="Arial" charset="0"/>
              </a:rPr>
              <a:t>Public key encryption</a:t>
            </a:r>
          </a:p>
          <a:p>
            <a:pPr marL="346472" lvl="1" indent="-171450">
              <a:spcBef>
                <a:spcPct val="20000"/>
              </a:spcBef>
              <a:buClr>
                <a:srgbClr val="000099"/>
              </a:buClr>
              <a:buFont typeface="Wingdings" charset="0"/>
              <a:buChar char="§"/>
            </a:pPr>
            <a:r>
              <a:rPr lang="en-US" sz="1800" dirty="0">
                <a:latin typeface="Helvetica" pitchFamily="2" charset="0"/>
                <a:cs typeface="Arial" charset="0"/>
              </a:rPr>
              <a:t>RSA with DH</a:t>
            </a:r>
          </a:p>
          <a:p>
            <a:pPr>
              <a:spcBef>
                <a:spcPct val="20000"/>
              </a:spcBef>
              <a:buClr>
                <a:srgbClr val="000099"/>
              </a:buClr>
            </a:pPr>
            <a:r>
              <a:rPr lang="en-US" sz="1800" dirty="0">
                <a:latin typeface="Helvetica" pitchFamily="2" charset="0"/>
                <a:cs typeface="Arial" charset="0"/>
              </a:rPr>
              <a:t>Integrity hashing algorithms</a:t>
            </a:r>
          </a:p>
          <a:p>
            <a:pPr marL="346472" lvl="1" indent="-171450">
              <a:spcBef>
                <a:spcPct val="20000"/>
              </a:spcBef>
              <a:buClr>
                <a:srgbClr val="000099"/>
              </a:buClr>
              <a:buFont typeface="Wingdings" charset="0"/>
              <a:buChar char="§"/>
            </a:pPr>
            <a:r>
              <a:rPr lang="en-US" sz="1800" dirty="0">
                <a:latin typeface="Helvetica" pitchFamily="2" charset="0"/>
                <a:cs typeface="Arial" charset="0"/>
              </a:rPr>
              <a:t>HMAC-MD5 and others</a:t>
            </a:r>
          </a:p>
          <a:p>
            <a:pPr>
              <a:spcBef>
                <a:spcPct val="20000"/>
              </a:spcBef>
              <a:buClr>
                <a:srgbClr val="000099"/>
              </a:buClr>
            </a:pPr>
            <a:endParaRPr lang="en-US" sz="1800" dirty="0">
              <a:latin typeface="Helvetica" pitchFamily="2" charset="0"/>
              <a:cs typeface="Arial" charset="0"/>
            </a:endParaRPr>
          </a:p>
          <a:p>
            <a:pPr>
              <a:spcBef>
                <a:spcPct val="20000"/>
              </a:spcBef>
              <a:buClr>
                <a:srgbClr val="000099"/>
              </a:buClr>
            </a:pPr>
            <a:endParaRPr lang="en-US" sz="1800" dirty="0">
              <a:latin typeface="Helvetica" pitchFamily="2" charset="0"/>
              <a:cs typeface="Arial" charset="0"/>
            </a:endParaRPr>
          </a:p>
          <a:p>
            <a:pPr marL="89297" indent="-89297">
              <a:spcBef>
                <a:spcPct val="20000"/>
              </a:spcBef>
              <a:buClr>
                <a:srgbClr val="000099"/>
              </a:buClr>
              <a:buSzPct val="75000"/>
              <a:buFont typeface="Wingdings" charset="0"/>
              <a:buChar char="v"/>
            </a:pPr>
            <a:endParaRPr lang="en-US" sz="1200" dirty="0">
              <a:latin typeface="Helvetica" pitchFamily="2" charset="0"/>
            </a:endParaRPr>
          </a:p>
        </p:txBody>
      </p:sp>
      <p:sp>
        <p:nvSpPr>
          <p:cNvPr id="5" name="TextBox 4"/>
          <p:cNvSpPr txBox="1"/>
          <p:nvPr/>
        </p:nvSpPr>
        <p:spPr>
          <a:xfrm>
            <a:off x="0" y="6435306"/>
            <a:ext cx="3381554" cy="338554"/>
          </a:xfrm>
          <a:prstGeom prst="rect">
            <a:avLst/>
          </a:prstGeom>
          <a:noFill/>
        </p:spPr>
        <p:txBody>
          <a:bodyPr wrap="square" rtlCol="0">
            <a:spAutoFit/>
          </a:bodyPr>
          <a:lstStyle/>
          <a:p>
            <a:r>
              <a:rPr lang="en-US" dirty="0" smtClean="0"/>
              <a:t>Slides from Dave Wagner, UCB</a:t>
            </a:r>
            <a:endParaRPr lang="en-US" dirty="0"/>
          </a:p>
        </p:txBody>
      </p:sp>
    </p:spTree>
    <p:extLst>
      <p:ext uri="{BB962C8B-B14F-4D97-AF65-F5344CB8AC3E}">
        <p14:creationId xmlns:p14="http://schemas.microsoft.com/office/powerpoint/2010/main" val="212721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000" dirty="0">
                <a:latin typeface="Courier New"/>
                <a:cs typeface="Courier New"/>
              </a:rPr>
              <a:t>HTTPS</a:t>
            </a:r>
            <a:r>
              <a:rPr sz="4000" spc="-1405" dirty="0">
                <a:latin typeface="Courier New"/>
                <a:cs typeface="Courier New"/>
              </a:rPr>
              <a:t> </a:t>
            </a:r>
            <a:r>
              <a:rPr dirty="0"/>
              <a:t>Connection</a:t>
            </a:r>
            <a:r>
              <a:rPr spc="-85" dirty="0"/>
              <a:t> </a:t>
            </a:r>
            <a:r>
              <a:rPr dirty="0"/>
              <a:t>(SSL</a:t>
            </a:r>
            <a:r>
              <a:rPr spc="-45" dirty="0"/>
              <a:t> </a:t>
            </a:r>
            <a:r>
              <a:rPr dirty="0"/>
              <a:t>/</a:t>
            </a:r>
            <a:r>
              <a:rPr spc="-45" dirty="0"/>
              <a:t> </a:t>
            </a:r>
            <a:r>
              <a:rPr spc="-20" dirty="0"/>
              <a:t>TLS)</a:t>
            </a:r>
            <a:endParaRPr sz="4000">
              <a:latin typeface="Courier New"/>
              <a:cs typeface="Courier New"/>
            </a:endParaRPr>
          </a:p>
        </p:txBody>
      </p:sp>
      <p:sp>
        <p:nvSpPr>
          <p:cNvPr id="3" name="object 3"/>
          <p:cNvSpPr txBox="1"/>
          <p:nvPr/>
        </p:nvSpPr>
        <p:spPr>
          <a:xfrm>
            <a:off x="434339" y="1404619"/>
            <a:ext cx="4908096" cy="4965223"/>
          </a:xfrm>
          <a:prstGeom prst="rect">
            <a:avLst/>
          </a:prstGeom>
        </p:spPr>
        <p:txBody>
          <a:bodyPr vert="horz" wrap="square" lIns="0" tIns="33020" rIns="0" bIns="0" rtlCol="0">
            <a:spAutoFit/>
          </a:bodyPr>
          <a:lstStyle/>
          <a:p>
            <a:pPr marL="254000" marR="30480" indent="-215900">
              <a:lnSpc>
                <a:spcPts val="2800"/>
              </a:lnSpc>
              <a:spcBef>
                <a:spcPts val="260"/>
              </a:spcBef>
              <a:buChar char="•"/>
              <a:tabLst>
                <a:tab pos="254000" algn="l"/>
                <a:tab pos="260985" algn="l"/>
              </a:tabLst>
            </a:pPr>
            <a:r>
              <a:rPr sz="2400" dirty="0">
                <a:latin typeface="Arial"/>
                <a:cs typeface="Arial"/>
              </a:rPr>
              <a:t>	Browser</a:t>
            </a:r>
            <a:r>
              <a:rPr sz="2400" spc="-95" dirty="0">
                <a:latin typeface="Arial"/>
                <a:cs typeface="Arial"/>
              </a:rPr>
              <a:t> </a:t>
            </a:r>
            <a:r>
              <a:rPr sz="2400" dirty="0">
                <a:latin typeface="Arial"/>
                <a:cs typeface="Arial"/>
              </a:rPr>
              <a:t>(client)</a:t>
            </a:r>
            <a:r>
              <a:rPr sz="2400" spc="-90" dirty="0">
                <a:latin typeface="Arial"/>
                <a:cs typeface="Arial"/>
              </a:rPr>
              <a:t> </a:t>
            </a:r>
            <a:r>
              <a:rPr sz="2400" dirty="0">
                <a:latin typeface="Arial"/>
                <a:cs typeface="Arial"/>
              </a:rPr>
              <a:t>connects</a:t>
            </a:r>
            <a:r>
              <a:rPr sz="2400" spc="-90" dirty="0">
                <a:latin typeface="Arial"/>
                <a:cs typeface="Arial"/>
              </a:rPr>
              <a:t> </a:t>
            </a:r>
            <a:r>
              <a:rPr sz="2400" spc="-25" dirty="0">
                <a:latin typeface="Arial"/>
                <a:cs typeface="Arial"/>
              </a:rPr>
              <a:t>via </a:t>
            </a:r>
            <a:r>
              <a:rPr sz="2400" dirty="0">
                <a:latin typeface="Arial"/>
                <a:cs typeface="Arial"/>
              </a:rPr>
              <a:t>TCP</a:t>
            </a:r>
            <a:r>
              <a:rPr sz="2400" spc="-75" dirty="0">
                <a:latin typeface="Arial"/>
                <a:cs typeface="Arial"/>
              </a:rPr>
              <a:t> </a:t>
            </a:r>
            <a:r>
              <a:rPr sz="2400" dirty="0">
                <a:latin typeface="Arial"/>
                <a:cs typeface="Arial"/>
              </a:rPr>
              <a:t>to</a:t>
            </a:r>
            <a:r>
              <a:rPr sz="2400" spc="-40" dirty="0">
                <a:latin typeface="Arial"/>
                <a:cs typeface="Arial"/>
              </a:rPr>
              <a:t> </a:t>
            </a:r>
            <a:r>
              <a:rPr sz="2400" dirty="0">
                <a:latin typeface="Arial"/>
                <a:cs typeface="Arial"/>
              </a:rPr>
              <a:t>Amazon’s</a:t>
            </a:r>
            <a:r>
              <a:rPr sz="2400" spc="-35" dirty="0">
                <a:latin typeface="Arial"/>
                <a:cs typeface="Arial"/>
              </a:rPr>
              <a:t> </a:t>
            </a:r>
            <a:r>
              <a:rPr sz="2400" b="1" dirty="0">
                <a:latin typeface="Courier New"/>
                <a:cs typeface="Courier New"/>
              </a:rPr>
              <a:t>HTTPS</a:t>
            </a:r>
            <a:r>
              <a:rPr sz="2400" b="1" spc="-775" dirty="0">
                <a:latin typeface="Courier New"/>
                <a:cs typeface="Courier New"/>
              </a:rPr>
              <a:t> </a:t>
            </a:r>
            <a:r>
              <a:rPr sz="2400" spc="-10" dirty="0">
                <a:latin typeface="Arial"/>
                <a:cs typeface="Arial"/>
              </a:rPr>
              <a:t>server</a:t>
            </a:r>
            <a:endParaRPr sz="2400" dirty="0">
              <a:latin typeface="Arial"/>
              <a:cs typeface="Arial"/>
            </a:endParaRPr>
          </a:p>
          <a:p>
            <a:pPr marL="254000" marR="401955" indent="-215900">
              <a:lnSpc>
                <a:spcPct val="100000"/>
              </a:lnSpc>
              <a:spcBef>
                <a:spcPts val="1380"/>
              </a:spcBef>
              <a:buChar char="•"/>
              <a:tabLst>
                <a:tab pos="254000" algn="l"/>
                <a:tab pos="260985" algn="l"/>
              </a:tabLst>
            </a:pPr>
            <a:r>
              <a:rPr sz="2400" dirty="0">
                <a:latin typeface="Arial"/>
                <a:cs typeface="Arial"/>
              </a:rPr>
              <a:t>	Client</a:t>
            </a:r>
            <a:r>
              <a:rPr sz="2400" spc="-30" dirty="0">
                <a:latin typeface="Arial"/>
                <a:cs typeface="Arial"/>
              </a:rPr>
              <a:t> </a:t>
            </a:r>
            <a:r>
              <a:rPr sz="2400" dirty="0">
                <a:latin typeface="Arial"/>
                <a:cs typeface="Arial"/>
              </a:rPr>
              <a:t>picks</a:t>
            </a:r>
            <a:r>
              <a:rPr sz="2400" spc="-25" dirty="0">
                <a:latin typeface="Arial"/>
                <a:cs typeface="Arial"/>
              </a:rPr>
              <a:t> </a:t>
            </a:r>
            <a:r>
              <a:rPr sz="2400" spc="-20" dirty="0">
                <a:latin typeface="Arial"/>
                <a:cs typeface="Arial"/>
              </a:rPr>
              <a:t>256-</a:t>
            </a:r>
            <a:r>
              <a:rPr sz="2400" dirty="0">
                <a:latin typeface="Arial"/>
                <a:cs typeface="Arial"/>
              </a:rPr>
              <a:t>bit</a:t>
            </a:r>
            <a:r>
              <a:rPr sz="2400" spc="-30" dirty="0">
                <a:latin typeface="Arial"/>
                <a:cs typeface="Arial"/>
              </a:rPr>
              <a:t> </a:t>
            </a:r>
            <a:r>
              <a:rPr sz="2400" spc="-10" dirty="0">
                <a:latin typeface="Arial"/>
                <a:cs typeface="Arial"/>
              </a:rPr>
              <a:t>random </a:t>
            </a:r>
            <a:r>
              <a:rPr sz="2400" dirty="0">
                <a:latin typeface="Arial"/>
                <a:cs typeface="Arial"/>
              </a:rPr>
              <a:t>number</a:t>
            </a:r>
            <a:r>
              <a:rPr sz="2400" spc="-50" dirty="0">
                <a:latin typeface="Arial"/>
                <a:cs typeface="Arial"/>
              </a:rPr>
              <a:t> </a:t>
            </a:r>
            <a:r>
              <a:rPr sz="2400" dirty="0">
                <a:solidFill>
                  <a:srgbClr val="0000FF"/>
                </a:solidFill>
                <a:latin typeface="Arial"/>
                <a:cs typeface="Arial"/>
              </a:rPr>
              <a:t>R</a:t>
            </a:r>
            <a:r>
              <a:rPr sz="2400" baseline="-20833" dirty="0">
                <a:solidFill>
                  <a:srgbClr val="0000FF"/>
                </a:solidFill>
                <a:latin typeface="Arial"/>
                <a:cs typeface="Arial"/>
              </a:rPr>
              <a:t>B</a:t>
            </a:r>
            <a:r>
              <a:rPr sz="2400" dirty="0">
                <a:latin typeface="Arial"/>
                <a:cs typeface="Arial"/>
              </a:rPr>
              <a:t>,</a:t>
            </a:r>
            <a:r>
              <a:rPr sz="2400" spc="-50" dirty="0">
                <a:latin typeface="Arial"/>
                <a:cs typeface="Arial"/>
              </a:rPr>
              <a:t> </a:t>
            </a:r>
            <a:r>
              <a:rPr sz="2400" dirty="0">
                <a:latin typeface="Arial"/>
                <a:cs typeface="Arial"/>
              </a:rPr>
              <a:t>sends</a:t>
            </a:r>
            <a:r>
              <a:rPr sz="2400" spc="-50" dirty="0">
                <a:latin typeface="Arial"/>
                <a:cs typeface="Arial"/>
              </a:rPr>
              <a:t> </a:t>
            </a:r>
            <a:r>
              <a:rPr sz="2400" dirty="0">
                <a:latin typeface="Arial"/>
                <a:cs typeface="Arial"/>
              </a:rPr>
              <a:t>over</a:t>
            </a:r>
            <a:r>
              <a:rPr sz="2400" spc="-50" dirty="0">
                <a:latin typeface="Arial"/>
                <a:cs typeface="Arial"/>
              </a:rPr>
              <a:t> </a:t>
            </a:r>
            <a:r>
              <a:rPr sz="2400" dirty="0">
                <a:latin typeface="Arial"/>
                <a:cs typeface="Arial"/>
              </a:rPr>
              <a:t>list</a:t>
            </a:r>
            <a:r>
              <a:rPr sz="2400" spc="-50" dirty="0">
                <a:latin typeface="Arial"/>
                <a:cs typeface="Arial"/>
              </a:rPr>
              <a:t> </a:t>
            </a:r>
            <a:r>
              <a:rPr sz="2400" spc="-25" dirty="0">
                <a:latin typeface="Arial"/>
                <a:cs typeface="Arial"/>
              </a:rPr>
              <a:t>of </a:t>
            </a:r>
            <a:r>
              <a:rPr sz="2400" dirty="0">
                <a:latin typeface="Arial"/>
                <a:cs typeface="Arial"/>
              </a:rPr>
              <a:t>crypto</a:t>
            </a:r>
            <a:r>
              <a:rPr sz="2400" spc="-60" dirty="0">
                <a:latin typeface="Arial"/>
                <a:cs typeface="Arial"/>
              </a:rPr>
              <a:t> </a:t>
            </a:r>
            <a:r>
              <a:rPr sz="2400" dirty="0">
                <a:latin typeface="Arial"/>
                <a:cs typeface="Arial"/>
              </a:rPr>
              <a:t>protocols</a:t>
            </a:r>
            <a:r>
              <a:rPr sz="2400" spc="-65" dirty="0">
                <a:latin typeface="Arial"/>
                <a:cs typeface="Arial"/>
              </a:rPr>
              <a:t> </a:t>
            </a:r>
            <a:r>
              <a:rPr sz="2400" dirty="0">
                <a:latin typeface="Arial"/>
                <a:cs typeface="Arial"/>
              </a:rPr>
              <a:t>it</a:t>
            </a:r>
            <a:r>
              <a:rPr sz="2400" spc="-65" dirty="0">
                <a:latin typeface="Arial"/>
                <a:cs typeface="Arial"/>
              </a:rPr>
              <a:t> </a:t>
            </a:r>
            <a:r>
              <a:rPr sz="2400" spc="-10" dirty="0">
                <a:latin typeface="Arial"/>
                <a:cs typeface="Arial"/>
              </a:rPr>
              <a:t>supports</a:t>
            </a:r>
            <a:endParaRPr sz="2400" dirty="0">
              <a:latin typeface="Arial"/>
              <a:cs typeface="Arial"/>
            </a:endParaRPr>
          </a:p>
          <a:p>
            <a:pPr marL="254000" marR="80010" indent="-215900">
              <a:lnSpc>
                <a:spcPct val="100000"/>
              </a:lnSpc>
              <a:spcBef>
                <a:spcPts val="1460"/>
              </a:spcBef>
              <a:buChar char="•"/>
              <a:tabLst>
                <a:tab pos="254000" algn="l"/>
                <a:tab pos="260985" algn="l"/>
              </a:tabLst>
            </a:pPr>
            <a:r>
              <a:rPr sz="2400" dirty="0">
                <a:latin typeface="Arial"/>
                <a:cs typeface="Arial"/>
              </a:rPr>
              <a:t>	Server</a:t>
            </a:r>
            <a:r>
              <a:rPr sz="2400" spc="-40" dirty="0">
                <a:latin typeface="Arial"/>
                <a:cs typeface="Arial"/>
              </a:rPr>
              <a:t> </a:t>
            </a:r>
            <a:r>
              <a:rPr sz="2400" dirty="0">
                <a:latin typeface="Arial"/>
                <a:cs typeface="Arial"/>
              </a:rPr>
              <a:t>picks</a:t>
            </a:r>
            <a:r>
              <a:rPr sz="2400" spc="-35" dirty="0">
                <a:latin typeface="Arial"/>
                <a:cs typeface="Arial"/>
              </a:rPr>
              <a:t> </a:t>
            </a:r>
            <a:r>
              <a:rPr sz="2400" spc="-20" dirty="0">
                <a:latin typeface="Arial"/>
                <a:cs typeface="Arial"/>
              </a:rPr>
              <a:t>256-</a:t>
            </a:r>
            <a:r>
              <a:rPr sz="2400" dirty="0">
                <a:latin typeface="Arial"/>
                <a:cs typeface="Arial"/>
              </a:rPr>
              <a:t>bit</a:t>
            </a:r>
            <a:r>
              <a:rPr sz="2400" spc="-40" dirty="0">
                <a:latin typeface="Arial"/>
                <a:cs typeface="Arial"/>
              </a:rPr>
              <a:t> </a:t>
            </a:r>
            <a:r>
              <a:rPr sz="2400" spc="-10" dirty="0">
                <a:latin typeface="Arial"/>
                <a:cs typeface="Arial"/>
              </a:rPr>
              <a:t>random </a:t>
            </a:r>
            <a:r>
              <a:rPr sz="2400" dirty="0">
                <a:latin typeface="Arial"/>
                <a:cs typeface="Arial"/>
              </a:rPr>
              <a:t>number</a:t>
            </a:r>
            <a:r>
              <a:rPr sz="2400" spc="-70" dirty="0">
                <a:latin typeface="Arial"/>
                <a:cs typeface="Arial"/>
              </a:rPr>
              <a:t> </a:t>
            </a:r>
            <a:r>
              <a:rPr sz="2400" dirty="0">
                <a:solidFill>
                  <a:srgbClr val="FF0000"/>
                </a:solidFill>
                <a:latin typeface="Arial"/>
                <a:cs typeface="Arial"/>
              </a:rPr>
              <a:t>R</a:t>
            </a:r>
            <a:r>
              <a:rPr sz="2400" baseline="-20833" dirty="0">
                <a:solidFill>
                  <a:srgbClr val="FF0000"/>
                </a:solidFill>
                <a:latin typeface="Arial"/>
                <a:cs typeface="Arial"/>
              </a:rPr>
              <a:t>S</a:t>
            </a:r>
            <a:r>
              <a:rPr sz="2400" dirty="0">
                <a:latin typeface="Arial"/>
                <a:cs typeface="Arial"/>
              </a:rPr>
              <a:t>,</a:t>
            </a:r>
            <a:r>
              <a:rPr sz="2400" spc="-70" dirty="0">
                <a:latin typeface="Arial"/>
                <a:cs typeface="Arial"/>
              </a:rPr>
              <a:t> </a:t>
            </a:r>
            <a:r>
              <a:rPr sz="2400" dirty="0">
                <a:latin typeface="Arial"/>
                <a:cs typeface="Arial"/>
              </a:rPr>
              <a:t>selects</a:t>
            </a:r>
            <a:r>
              <a:rPr sz="2400" spc="-65" dirty="0">
                <a:latin typeface="Arial"/>
                <a:cs typeface="Arial"/>
              </a:rPr>
              <a:t> </a:t>
            </a:r>
            <a:r>
              <a:rPr sz="2400" dirty="0">
                <a:latin typeface="Arial"/>
                <a:cs typeface="Arial"/>
              </a:rPr>
              <a:t>protocols</a:t>
            </a:r>
            <a:r>
              <a:rPr sz="2400" spc="-70" dirty="0">
                <a:latin typeface="Arial"/>
                <a:cs typeface="Arial"/>
              </a:rPr>
              <a:t> </a:t>
            </a:r>
            <a:r>
              <a:rPr sz="2400" spc="-25" dirty="0">
                <a:latin typeface="Arial"/>
                <a:cs typeface="Arial"/>
              </a:rPr>
              <a:t>to </a:t>
            </a:r>
            <a:r>
              <a:rPr sz="2400" dirty="0">
                <a:latin typeface="Arial"/>
                <a:cs typeface="Arial"/>
              </a:rPr>
              <a:t>use</a:t>
            </a:r>
            <a:r>
              <a:rPr sz="2400" spc="-35" dirty="0">
                <a:latin typeface="Arial"/>
                <a:cs typeface="Arial"/>
              </a:rPr>
              <a:t> </a:t>
            </a:r>
            <a:r>
              <a:rPr sz="2400" dirty="0">
                <a:latin typeface="Arial"/>
                <a:cs typeface="Arial"/>
              </a:rPr>
              <a:t>for</a:t>
            </a:r>
            <a:r>
              <a:rPr sz="2400" spc="-35" dirty="0">
                <a:latin typeface="Arial"/>
                <a:cs typeface="Arial"/>
              </a:rPr>
              <a:t> </a:t>
            </a:r>
            <a:r>
              <a:rPr sz="2400" dirty="0">
                <a:latin typeface="Arial"/>
                <a:cs typeface="Arial"/>
              </a:rPr>
              <a:t>this</a:t>
            </a:r>
            <a:r>
              <a:rPr sz="2400" spc="-35" dirty="0">
                <a:latin typeface="Arial"/>
                <a:cs typeface="Arial"/>
              </a:rPr>
              <a:t> </a:t>
            </a:r>
            <a:r>
              <a:rPr sz="2400" spc="-10" dirty="0">
                <a:latin typeface="Arial"/>
                <a:cs typeface="Arial"/>
              </a:rPr>
              <a:t>session</a:t>
            </a:r>
            <a:endParaRPr sz="2400" dirty="0">
              <a:latin typeface="Arial"/>
              <a:cs typeface="Arial"/>
            </a:endParaRPr>
          </a:p>
          <a:p>
            <a:pPr marL="260985" indent="-222885">
              <a:lnSpc>
                <a:spcPct val="100000"/>
              </a:lnSpc>
              <a:spcBef>
                <a:spcPts val="1460"/>
              </a:spcBef>
              <a:buChar char="•"/>
              <a:tabLst>
                <a:tab pos="260985" algn="l"/>
              </a:tabLst>
            </a:pPr>
            <a:r>
              <a:rPr sz="2400" dirty="0">
                <a:latin typeface="Arial"/>
                <a:cs typeface="Arial"/>
              </a:rPr>
              <a:t>Server</a:t>
            </a:r>
            <a:r>
              <a:rPr sz="2400" spc="-70" dirty="0">
                <a:latin typeface="Arial"/>
                <a:cs typeface="Arial"/>
              </a:rPr>
              <a:t> </a:t>
            </a:r>
            <a:r>
              <a:rPr sz="2400" dirty="0">
                <a:latin typeface="Arial"/>
                <a:cs typeface="Arial"/>
              </a:rPr>
              <a:t>sends</a:t>
            </a:r>
            <a:r>
              <a:rPr sz="2400" spc="-55" dirty="0">
                <a:latin typeface="Arial"/>
                <a:cs typeface="Arial"/>
              </a:rPr>
              <a:t> </a:t>
            </a:r>
            <a:r>
              <a:rPr sz="2400" dirty="0">
                <a:latin typeface="Arial"/>
                <a:cs typeface="Arial"/>
              </a:rPr>
              <a:t>over</a:t>
            </a:r>
            <a:r>
              <a:rPr sz="2400" spc="-55" dirty="0">
                <a:latin typeface="Arial"/>
                <a:cs typeface="Arial"/>
              </a:rPr>
              <a:t> </a:t>
            </a:r>
            <a:r>
              <a:rPr sz="2400" dirty="0">
                <a:latin typeface="Arial"/>
                <a:cs typeface="Arial"/>
              </a:rPr>
              <a:t>its</a:t>
            </a:r>
            <a:r>
              <a:rPr sz="2400" spc="-55" dirty="0">
                <a:latin typeface="Arial"/>
                <a:cs typeface="Arial"/>
              </a:rPr>
              <a:t> </a:t>
            </a:r>
            <a:r>
              <a:rPr sz="2400" spc="-10" dirty="0">
                <a:latin typeface="Arial"/>
                <a:cs typeface="Arial"/>
              </a:rPr>
              <a:t>certificate</a:t>
            </a:r>
            <a:endParaRPr sz="2400" dirty="0">
              <a:latin typeface="Arial"/>
              <a:cs typeface="Arial"/>
            </a:endParaRPr>
          </a:p>
          <a:p>
            <a:pPr marL="260985" indent="-222885">
              <a:lnSpc>
                <a:spcPct val="100000"/>
              </a:lnSpc>
              <a:spcBef>
                <a:spcPts val="1420"/>
              </a:spcBef>
              <a:buChar char="•"/>
              <a:tabLst>
                <a:tab pos="260985" algn="l"/>
              </a:tabLst>
            </a:pPr>
            <a:r>
              <a:rPr sz="2400" dirty="0">
                <a:latin typeface="Arial"/>
                <a:cs typeface="Arial"/>
              </a:rPr>
              <a:t>(all</a:t>
            </a:r>
            <a:r>
              <a:rPr sz="2400" spc="-25" dirty="0">
                <a:latin typeface="Arial"/>
                <a:cs typeface="Arial"/>
              </a:rPr>
              <a:t> </a:t>
            </a:r>
            <a:r>
              <a:rPr sz="2400" dirty="0">
                <a:latin typeface="Arial"/>
                <a:cs typeface="Arial"/>
              </a:rPr>
              <a:t>of</a:t>
            </a:r>
            <a:r>
              <a:rPr sz="2400" spc="-25" dirty="0">
                <a:latin typeface="Arial"/>
                <a:cs typeface="Arial"/>
              </a:rPr>
              <a:t> </a:t>
            </a:r>
            <a:r>
              <a:rPr sz="2400" dirty="0">
                <a:latin typeface="Arial"/>
                <a:cs typeface="Arial"/>
              </a:rPr>
              <a:t>this</a:t>
            </a:r>
            <a:r>
              <a:rPr sz="2400" spc="-25" dirty="0">
                <a:latin typeface="Arial"/>
                <a:cs typeface="Arial"/>
              </a:rPr>
              <a:t> </a:t>
            </a:r>
            <a:r>
              <a:rPr sz="2400" dirty="0">
                <a:latin typeface="Arial"/>
                <a:cs typeface="Arial"/>
              </a:rPr>
              <a:t>is</a:t>
            </a:r>
            <a:r>
              <a:rPr sz="2400" spc="-30" dirty="0">
                <a:latin typeface="Arial"/>
                <a:cs typeface="Arial"/>
              </a:rPr>
              <a:t> </a:t>
            </a:r>
            <a:r>
              <a:rPr sz="2400" dirty="0">
                <a:latin typeface="Arial"/>
                <a:cs typeface="Arial"/>
              </a:rPr>
              <a:t>in</a:t>
            </a:r>
            <a:r>
              <a:rPr sz="2400" spc="-20" dirty="0">
                <a:latin typeface="Arial"/>
                <a:cs typeface="Arial"/>
              </a:rPr>
              <a:t> </a:t>
            </a:r>
            <a:r>
              <a:rPr sz="2400" dirty="0">
                <a:latin typeface="Arial"/>
                <a:cs typeface="Arial"/>
              </a:rPr>
              <a:t>the</a:t>
            </a:r>
            <a:r>
              <a:rPr sz="2400" spc="-25" dirty="0">
                <a:latin typeface="Arial"/>
                <a:cs typeface="Arial"/>
              </a:rPr>
              <a:t> </a:t>
            </a:r>
            <a:r>
              <a:rPr sz="2400" spc="-10" dirty="0">
                <a:latin typeface="Arial"/>
                <a:cs typeface="Arial"/>
              </a:rPr>
              <a:t>clear)</a:t>
            </a:r>
            <a:endParaRPr sz="2400" dirty="0">
              <a:latin typeface="Arial"/>
              <a:cs typeface="Arial"/>
            </a:endParaRPr>
          </a:p>
          <a:p>
            <a:pPr marL="260985" indent="-222885">
              <a:lnSpc>
                <a:spcPct val="100000"/>
              </a:lnSpc>
              <a:spcBef>
                <a:spcPts val="1420"/>
              </a:spcBef>
              <a:buClr>
                <a:srgbClr val="008000"/>
              </a:buClr>
              <a:buFont typeface="Arial"/>
              <a:buChar char="•"/>
              <a:tabLst>
                <a:tab pos="260985" algn="l"/>
              </a:tabLst>
            </a:pPr>
            <a:r>
              <a:rPr sz="2400" b="1" i="1" dirty="0">
                <a:solidFill>
                  <a:srgbClr val="008F00"/>
                </a:solidFill>
                <a:latin typeface="Arial"/>
                <a:cs typeface="Arial"/>
              </a:rPr>
              <a:t>Client</a:t>
            </a:r>
            <a:r>
              <a:rPr sz="2400" b="1" i="1" spc="-60" dirty="0">
                <a:solidFill>
                  <a:srgbClr val="008F00"/>
                </a:solidFill>
                <a:latin typeface="Arial"/>
                <a:cs typeface="Arial"/>
              </a:rPr>
              <a:t> </a:t>
            </a:r>
            <a:r>
              <a:rPr sz="2400" b="1" i="1" dirty="0">
                <a:solidFill>
                  <a:srgbClr val="008F00"/>
                </a:solidFill>
                <a:latin typeface="Arial"/>
                <a:cs typeface="Arial"/>
              </a:rPr>
              <a:t>now</a:t>
            </a:r>
            <a:r>
              <a:rPr sz="2400" b="1" i="1" spc="-60" dirty="0">
                <a:solidFill>
                  <a:srgbClr val="008F00"/>
                </a:solidFill>
                <a:latin typeface="Arial"/>
                <a:cs typeface="Arial"/>
              </a:rPr>
              <a:t> </a:t>
            </a:r>
            <a:r>
              <a:rPr sz="2400" b="1" i="1" dirty="0">
                <a:solidFill>
                  <a:srgbClr val="008F00"/>
                </a:solidFill>
                <a:latin typeface="Arial"/>
                <a:cs typeface="Arial"/>
              </a:rPr>
              <a:t>validates</a:t>
            </a:r>
            <a:r>
              <a:rPr sz="2400" b="1" i="1" spc="-50" dirty="0">
                <a:solidFill>
                  <a:srgbClr val="008F00"/>
                </a:solidFill>
                <a:latin typeface="Arial"/>
                <a:cs typeface="Arial"/>
              </a:rPr>
              <a:t> </a:t>
            </a:r>
            <a:r>
              <a:rPr sz="2400" b="1" i="1" spc="-20" dirty="0">
                <a:solidFill>
                  <a:srgbClr val="008F00"/>
                </a:solidFill>
                <a:latin typeface="Arial"/>
                <a:cs typeface="Arial"/>
              </a:rPr>
              <a:t>cert</a:t>
            </a:r>
            <a:endParaRPr sz="2400" dirty="0">
              <a:latin typeface="Arial"/>
              <a:cs typeface="Arial"/>
            </a:endParaRPr>
          </a:p>
        </p:txBody>
      </p:sp>
      <p:grpSp>
        <p:nvGrpSpPr>
          <p:cNvPr id="4" name="object 4"/>
          <p:cNvGrpSpPr/>
          <p:nvPr/>
        </p:nvGrpSpPr>
        <p:grpSpPr>
          <a:xfrm>
            <a:off x="5500687" y="2011362"/>
            <a:ext cx="2881630" cy="535305"/>
            <a:chOff x="5500687" y="2011362"/>
            <a:chExt cx="2881630" cy="535305"/>
          </a:xfrm>
        </p:grpSpPr>
        <p:sp>
          <p:nvSpPr>
            <p:cNvPr id="5" name="object 5"/>
            <p:cNvSpPr/>
            <p:nvPr/>
          </p:nvSpPr>
          <p:spPr>
            <a:xfrm>
              <a:off x="5510212" y="2020887"/>
              <a:ext cx="2847340" cy="480059"/>
            </a:xfrm>
            <a:custGeom>
              <a:avLst/>
              <a:gdLst/>
              <a:ahLst/>
              <a:cxnLst/>
              <a:rect l="l" t="t" r="r" b="b"/>
              <a:pathLst>
                <a:path w="2847340" h="480060">
                  <a:moveTo>
                    <a:pt x="0" y="0"/>
                  </a:moveTo>
                  <a:lnTo>
                    <a:pt x="2846932" y="479997"/>
                  </a:lnTo>
                </a:path>
              </a:pathLst>
            </a:custGeom>
            <a:ln w="19049">
              <a:solidFill>
                <a:srgbClr val="0080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260256" y="2430139"/>
              <a:ext cx="121742" cy="116267"/>
            </a:xfrm>
            <a:prstGeom prst="rect">
              <a:avLst/>
            </a:prstGeom>
          </p:spPr>
        </p:pic>
      </p:grpSp>
      <p:sp>
        <p:nvSpPr>
          <p:cNvPr id="7" name="object 7"/>
          <p:cNvSpPr txBox="1"/>
          <p:nvPr/>
        </p:nvSpPr>
        <p:spPr>
          <a:xfrm rot="600000">
            <a:off x="6839073" y="1989383"/>
            <a:ext cx="568529" cy="254000"/>
          </a:xfrm>
          <a:prstGeom prst="rect">
            <a:avLst/>
          </a:prstGeom>
        </p:spPr>
        <p:txBody>
          <a:bodyPr vert="horz" wrap="square" lIns="0" tIns="0" rIns="0" bIns="0" rtlCol="0">
            <a:spAutoFit/>
          </a:bodyPr>
          <a:lstStyle/>
          <a:p>
            <a:pPr>
              <a:lnSpc>
                <a:spcPts val="2000"/>
              </a:lnSpc>
            </a:pPr>
            <a:r>
              <a:rPr sz="2000" spc="-25" dirty="0">
                <a:solidFill>
                  <a:srgbClr val="0000FF"/>
                </a:solidFill>
                <a:latin typeface="Times New Roman"/>
                <a:cs typeface="Times New Roman"/>
              </a:rPr>
              <a:t>SYN</a:t>
            </a:r>
            <a:endParaRPr sz="2000">
              <a:latin typeface="Times New Roman"/>
              <a:cs typeface="Times New Roman"/>
            </a:endParaRPr>
          </a:p>
        </p:txBody>
      </p:sp>
      <p:grpSp>
        <p:nvGrpSpPr>
          <p:cNvPr id="8" name="object 8"/>
          <p:cNvGrpSpPr/>
          <p:nvPr/>
        </p:nvGrpSpPr>
        <p:grpSpPr>
          <a:xfrm>
            <a:off x="5486400" y="2571750"/>
            <a:ext cx="2828925" cy="570230"/>
            <a:chOff x="5486400" y="2571750"/>
            <a:chExt cx="2828925" cy="570230"/>
          </a:xfrm>
        </p:grpSpPr>
        <p:sp>
          <p:nvSpPr>
            <p:cNvPr id="9" name="object 9"/>
            <p:cNvSpPr/>
            <p:nvPr/>
          </p:nvSpPr>
          <p:spPr>
            <a:xfrm>
              <a:off x="5511185" y="2581275"/>
              <a:ext cx="2794635" cy="516255"/>
            </a:xfrm>
            <a:custGeom>
              <a:avLst/>
              <a:gdLst/>
              <a:ahLst/>
              <a:cxnLst/>
              <a:rect l="l" t="t" r="r" b="b"/>
              <a:pathLst>
                <a:path w="2794634" h="516255">
                  <a:moveTo>
                    <a:pt x="2794613" y="0"/>
                  </a:moveTo>
                  <a:lnTo>
                    <a:pt x="0" y="516122"/>
                  </a:lnTo>
                </a:path>
              </a:pathLst>
            </a:custGeom>
            <a:ln w="19049">
              <a:solidFill>
                <a:srgbClr val="FF4C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5486400" y="3025646"/>
              <a:ext cx="122115" cy="115947"/>
            </a:xfrm>
            <a:prstGeom prst="rect">
              <a:avLst/>
            </a:prstGeom>
          </p:spPr>
        </p:pic>
      </p:grpSp>
      <p:sp>
        <p:nvSpPr>
          <p:cNvPr id="11" name="object 11"/>
          <p:cNvSpPr txBox="1"/>
          <p:nvPr/>
        </p:nvSpPr>
        <p:spPr>
          <a:xfrm rot="21000000">
            <a:off x="6117723" y="2602514"/>
            <a:ext cx="1127531" cy="254000"/>
          </a:xfrm>
          <a:prstGeom prst="rect">
            <a:avLst/>
          </a:prstGeom>
        </p:spPr>
        <p:txBody>
          <a:bodyPr vert="horz" wrap="square" lIns="0" tIns="0" rIns="0" bIns="0" rtlCol="0">
            <a:spAutoFit/>
          </a:bodyPr>
          <a:lstStyle/>
          <a:p>
            <a:pPr>
              <a:lnSpc>
                <a:spcPts val="2000"/>
              </a:lnSpc>
            </a:pPr>
            <a:r>
              <a:rPr sz="2000" spc="-45" dirty="0">
                <a:solidFill>
                  <a:srgbClr val="FF3300"/>
                </a:solidFill>
                <a:latin typeface="Times New Roman"/>
                <a:cs typeface="Times New Roman"/>
              </a:rPr>
              <a:t>SY</a:t>
            </a:r>
            <a:r>
              <a:rPr sz="3000" spc="-67" baseline="1388" dirty="0">
                <a:solidFill>
                  <a:srgbClr val="FF3300"/>
                </a:solidFill>
                <a:latin typeface="Times New Roman"/>
                <a:cs typeface="Times New Roman"/>
              </a:rPr>
              <a:t>N</a:t>
            </a:r>
            <a:r>
              <a:rPr sz="3000" spc="-187" baseline="1388" dirty="0">
                <a:solidFill>
                  <a:srgbClr val="FF3300"/>
                </a:solidFill>
                <a:latin typeface="Times New Roman"/>
                <a:cs typeface="Times New Roman"/>
              </a:rPr>
              <a:t> </a:t>
            </a:r>
            <a:r>
              <a:rPr sz="3000" spc="-37" baseline="1388" dirty="0">
                <a:solidFill>
                  <a:srgbClr val="FF3300"/>
                </a:solidFill>
                <a:latin typeface="Times New Roman"/>
                <a:cs typeface="Times New Roman"/>
              </a:rPr>
              <a:t>A</a:t>
            </a:r>
            <a:r>
              <a:rPr sz="3000" spc="-37" baseline="2777" dirty="0">
                <a:solidFill>
                  <a:srgbClr val="FF3300"/>
                </a:solidFill>
                <a:latin typeface="Times New Roman"/>
                <a:cs typeface="Times New Roman"/>
              </a:rPr>
              <a:t>CK</a:t>
            </a:r>
            <a:endParaRPr sz="3000" baseline="2777">
              <a:latin typeface="Times New Roman"/>
              <a:cs typeface="Times New Roman"/>
            </a:endParaRPr>
          </a:p>
        </p:txBody>
      </p:sp>
      <p:grpSp>
        <p:nvGrpSpPr>
          <p:cNvPr id="12" name="object 12"/>
          <p:cNvGrpSpPr/>
          <p:nvPr/>
        </p:nvGrpSpPr>
        <p:grpSpPr>
          <a:xfrm>
            <a:off x="5476873" y="3225800"/>
            <a:ext cx="2905125" cy="760095"/>
            <a:chOff x="5476873" y="3225800"/>
            <a:chExt cx="2905125" cy="760095"/>
          </a:xfrm>
        </p:grpSpPr>
        <p:sp>
          <p:nvSpPr>
            <p:cNvPr id="13" name="object 13"/>
            <p:cNvSpPr/>
            <p:nvPr/>
          </p:nvSpPr>
          <p:spPr>
            <a:xfrm>
              <a:off x="5486398" y="3235325"/>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8258718" y="3871459"/>
              <a:ext cx="123280" cy="114330"/>
            </a:xfrm>
            <a:prstGeom prst="rect">
              <a:avLst/>
            </a:prstGeom>
          </p:spPr>
        </p:pic>
      </p:grpSp>
      <p:sp>
        <p:nvSpPr>
          <p:cNvPr id="15" name="object 15"/>
          <p:cNvSpPr txBox="1"/>
          <p:nvPr/>
        </p:nvSpPr>
        <p:spPr>
          <a:xfrm rot="660000">
            <a:off x="6687978" y="3284459"/>
            <a:ext cx="593657" cy="254000"/>
          </a:xfrm>
          <a:prstGeom prst="rect">
            <a:avLst/>
          </a:prstGeom>
        </p:spPr>
        <p:txBody>
          <a:bodyPr vert="horz" wrap="square" lIns="0" tIns="0" rIns="0" bIns="0" rtlCol="0">
            <a:spAutoFit/>
          </a:bodyPr>
          <a:lstStyle/>
          <a:p>
            <a:pPr>
              <a:lnSpc>
                <a:spcPts val="2000"/>
              </a:lnSpc>
            </a:pPr>
            <a:r>
              <a:rPr sz="2000" spc="-30" dirty="0">
                <a:solidFill>
                  <a:srgbClr val="0000FF"/>
                </a:solidFill>
                <a:latin typeface="Times New Roman"/>
                <a:cs typeface="Times New Roman"/>
              </a:rPr>
              <a:t>ACK</a:t>
            </a:r>
            <a:endParaRPr sz="2000">
              <a:latin typeface="Times New Roman"/>
              <a:cs typeface="Times New Roman"/>
            </a:endParaRPr>
          </a:p>
        </p:txBody>
      </p:sp>
      <p:grpSp>
        <p:nvGrpSpPr>
          <p:cNvPr id="16" name="object 16"/>
          <p:cNvGrpSpPr/>
          <p:nvPr/>
        </p:nvGrpSpPr>
        <p:grpSpPr>
          <a:xfrm>
            <a:off x="5481635" y="1824038"/>
            <a:ext cx="2967355" cy="4806950"/>
            <a:chOff x="5481635" y="1824038"/>
            <a:chExt cx="2967355" cy="4806950"/>
          </a:xfrm>
        </p:grpSpPr>
        <p:sp>
          <p:nvSpPr>
            <p:cNvPr id="17" name="object 17"/>
            <p:cNvSpPr/>
            <p:nvPr/>
          </p:nvSpPr>
          <p:spPr>
            <a:xfrm>
              <a:off x="8381998" y="1895475"/>
              <a:ext cx="62230" cy="4730750"/>
            </a:xfrm>
            <a:custGeom>
              <a:avLst/>
              <a:gdLst/>
              <a:ahLst/>
              <a:cxnLst/>
              <a:rect l="l" t="t" r="r" b="b"/>
              <a:pathLst>
                <a:path w="62229" h="4730750">
                  <a:moveTo>
                    <a:pt x="0" y="0"/>
                  </a:moveTo>
                  <a:lnTo>
                    <a:pt x="61913" y="4730748"/>
                  </a:lnTo>
                </a:path>
              </a:pathLst>
            </a:custGeom>
            <a:ln w="9524">
              <a:solidFill>
                <a:srgbClr val="FF2600"/>
              </a:solidFill>
            </a:ln>
          </p:spPr>
          <p:txBody>
            <a:bodyPr wrap="square" lIns="0" tIns="0" rIns="0" bIns="0" rtlCol="0"/>
            <a:lstStyle/>
            <a:p>
              <a:endParaRPr/>
            </a:p>
          </p:txBody>
        </p:sp>
        <p:sp>
          <p:nvSpPr>
            <p:cNvPr id="18" name="object 18"/>
            <p:cNvSpPr/>
            <p:nvPr/>
          </p:nvSpPr>
          <p:spPr>
            <a:xfrm>
              <a:off x="5486398" y="1828801"/>
              <a:ext cx="31750" cy="4714875"/>
            </a:xfrm>
            <a:custGeom>
              <a:avLst/>
              <a:gdLst/>
              <a:ahLst/>
              <a:cxnLst/>
              <a:rect l="l" t="t" r="r" b="b"/>
              <a:pathLst>
                <a:path w="31750" h="4714875">
                  <a:moveTo>
                    <a:pt x="31749" y="0"/>
                  </a:moveTo>
                  <a:lnTo>
                    <a:pt x="0" y="4714873"/>
                  </a:lnTo>
                </a:path>
              </a:pathLst>
            </a:custGeom>
            <a:ln w="9524">
              <a:solidFill>
                <a:srgbClr val="0433FF"/>
              </a:solidFill>
            </a:ln>
          </p:spPr>
          <p:txBody>
            <a:bodyPr wrap="square" lIns="0" tIns="0" rIns="0" bIns="0" rtlCol="0"/>
            <a:lstStyle/>
            <a:p>
              <a:endParaRPr/>
            </a:p>
          </p:txBody>
        </p:sp>
      </p:grpSp>
      <p:sp>
        <p:nvSpPr>
          <p:cNvPr id="19" name="object 19"/>
          <p:cNvSpPr txBox="1"/>
          <p:nvPr/>
        </p:nvSpPr>
        <p:spPr>
          <a:xfrm>
            <a:off x="5009515" y="1395095"/>
            <a:ext cx="1166541" cy="382156"/>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FF"/>
                </a:solidFill>
                <a:latin typeface="Times New Roman"/>
                <a:cs typeface="Times New Roman"/>
              </a:rPr>
              <a:t>Browser</a:t>
            </a:r>
            <a:endParaRPr sz="2400" dirty="0">
              <a:latin typeface="Times New Roman"/>
              <a:cs typeface="Times New Roman"/>
            </a:endParaRPr>
          </a:p>
        </p:txBody>
      </p:sp>
      <p:sp>
        <p:nvSpPr>
          <p:cNvPr id="20" name="object 20"/>
          <p:cNvSpPr txBox="1"/>
          <p:nvPr/>
        </p:nvSpPr>
        <p:spPr>
          <a:xfrm>
            <a:off x="7744777" y="1212216"/>
            <a:ext cx="1552257" cy="775902"/>
          </a:xfrm>
          <a:prstGeom prst="rect">
            <a:avLst/>
          </a:prstGeom>
        </p:spPr>
        <p:txBody>
          <a:bodyPr vert="horz" wrap="square" lIns="0" tIns="33020" rIns="0" bIns="0" rtlCol="0">
            <a:spAutoFit/>
          </a:bodyPr>
          <a:lstStyle/>
          <a:p>
            <a:pPr marL="127000" marR="5080" indent="-114300">
              <a:lnSpc>
                <a:spcPts val="2800"/>
              </a:lnSpc>
              <a:spcBef>
                <a:spcPts val="260"/>
              </a:spcBef>
            </a:pPr>
            <a:r>
              <a:rPr sz="2400" spc="-10" dirty="0">
                <a:solidFill>
                  <a:srgbClr val="FF3300"/>
                </a:solidFill>
                <a:latin typeface="Times New Roman"/>
                <a:cs typeface="Times New Roman"/>
              </a:rPr>
              <a:t>Amazon Server</a:t>
            </a:r>
            <a:endParaRPr sz="2400" dirty="0">
              <a:latin typeface="Times New Roman"/>
              <a:cs typeface="Times New Roman"/>
            </a:endParaRPr>
          </a:p>
        </p:txBody>
      </p:sp>
      <p:grpSp>
        <p:nvGrpSpPr>
          <p:cNvPr id="21" name="object 21"/>
          <p:cNvGrpSpPr/>
          <p:nvPr/>
        </p:nvGrpSpPr>
        <p:grpSpPr>
          <a:xfrm>
            <a:off x="5476873" y="4324350"/>
            <a:ext cx="2905125" cy="949960"/>
            <a:chOff x="5476873" y="4324350"/>
            <a:chExt cx="2905125" cy="949960"/>
          </a:xfrm>
        </p:grpSpPr>
        <p:sp>
          <p:nvSpPr>
            <p:cNvPr id="22" name="object 22"/>
            <p:cNvSpPr/>
            <p:nvPr/>
          </p:nvSpPr>
          <p:spPr>
            <a:xfrm>
              <a:off x="5486398" y="4333875"/>
              <a:ext cx="2872105" cy="907415"/>
            </a:xfrm>
            <a:custGeom>
              <a:avLst/>
              <a:gdLst/>
              <a:ahLst/>
              <a:cxnLst/>
              <a:rect l="l" t="t" r="r" b="b"/>
              <a:pathLst>
                <a:path w="2872104" h="907414">
                  <a:moveTo>
                    <a:pt x="0" y="0"/>
                  </a:moveTo>
                  <a:lnTo>
                    <a:pt x="2871564" y="906809"/>
                  </a:lnTo>
                </a:path>
              </a:pathLst>
            </a:custGeom>
            <a:ln w="19049">
              <a:solidFill>
                <a:srgbClr val="0080FF"/>
              </a:solidFill>
            </a:ln>
          </p:spPr>
          <p:txBody>
            <a:bodyPr wrap="square" lIns="0" tIns="0" rIns="0" bIns="0" rtlCol="0"/>
            <a:lstStyle/>
            <a:p>
              <a:endParaRPr/>
            </a:p>
          </p:txBody>
        </p:sp>
        <p:pic>
          <p:nvPicPr>
            <p:cNvPr id="23" name="object 23"/>
            <p:cNvPicPr/>
            <p:nvPr/>
          </p:nvPicPr>
          <p:blipFill>
            <a:blip r:embed="rId5" cstate="print"/>
            <a:stretch>
              <a:fillRect/>
            </a:stretch>
          </p:blipFill>
          <p:spPr>
            <a:xfrm>
              <a:off x="8257981" y="5161233"/>
              <a:ext cx="124016" cy="112826"/>
            </a:xfrm>
            <a:prstGeom prst="rect">
              <a:avLst/>
            </a:prstGeom>
          </p:spPr>
        </p:pic>
      </p:grpSp>
      <p:sp>
        <p:nvSpPr>
          <p:cNvPr id="24" name="object 24"/>
          <p:cNvSpPr txBox="1"/>
          <p:nvPr/>
        </p:nvSpPr>
        <p:spPr>
          <a:xfrm rot="960000">
            <a:off x="5823920" y="3711032"/>
            <a:ext cx="555396" cy="203200"/>
          </a:xfrm>
          <a:prstGeom prst="rect">
            <a:avLst/>
          </a:prstGeom>
        </p:spPr>
        <p:txBody>
          <a:bodyPr vert="horz" wrap="square" lIns="0" tIns="0" rIns="0" bIns="0" rtlCol="0">
            <a:spAutoFit/>
          </a:bodyPr>
          <a:lstStyle/>
          <a:p>
            <a:pPr>
              <a:lnSpc>
                <a:spcPts val="1600"/>
              </a:lnSpc>
            </a:pPr>
            <a:r>
              <a:rPr sz="2400" b="1" spc="-15" baseline="1736" dirty="0">
                <a:solidFill>
                  <a:srgbClr val="0000FF"/>
                </a:solidFill>
                <a:latin typeface="Times New Roman"/>
                <a:cs typeface="Times New Roman"/>
              </a:rPr>
              <a:t>H</a:t>
            </a:r>
            <a:r>
              <a:rPr sz="1600" b="1" spc="-10" dirty="0">
                <a:solidFill>
                  <a:srgbClr val="0000FF"/>
                </a:solidFill>
                <a:latin typeface="Times New Roman"/>
                <a:cs typeface="Times New Roman"/>
              </a:rPr>
              <a:t>ello.</a:t>
            </a:r>
            <a:endParaRPr sz="1600">
              <a:latin typeface="Times New Roman"/>
              <a:cs typeface="Times New Roman"/>
            </a:endParaRPr>
          </a:p>
        </p:txBody>
      </p:sp>
      <p:sp>
        <p:nvSpPr>
          <p:cNvPr id="25" name="object 25"/>
          <p:cNvSpPr txBox="1"/>
          <p:nvPr/>
        </p:nvSpPr>
        <p:spPr>
          <a:xfrm rot="960000">
            <a:off x="6408118" y="3960912"/>
            <a:ext cx="1203998" cy="234950"/>
          </a:xfrm>
          <a:prstGeom prst="rect">
            <a:avLst/>
          </a:prstGeom>
        </p:spPr>
        <p:txBody>
          <a:bodyPr vert="horz" wrap="square" lIns="0" tIns="0" rIns="0" bIns="0" rtlCol="0">
            <a:spAutoFit/>
          </a:bodyPr>
          <a:lstStyle/>
          <a:p>
            <a:pPr>
              <a:lnSpc>
                <a:spcPts val="1850"/>
              </a:lnSpc>
            </a:pPr>
            <a:r>
              <a:rPr sz="2400" b="1" baseline="3472" dirty="0">
                <a:solidFill>
                  <a:srgbClr val="0000FF"/>
                </a:solidFill>
                <a:latin typeface="Times New Roman"/>
                <a:cs typeface="Times New Roman"/>
              </a:rPr>
              <a:t>My</a:t>
            </a:r>
            <a:r>
              <a:rPr sz="2400" b="1" spc="-82" baseline="3472" dirty="0">
                <a:solidFill>
                  <a:srgbClr val="0000FF"/>
                </a:solidFill>
                <a:latin typeface="Times New Roman"/>
                <a:cs typeface="Times New Roman"/>
              </a:rPr>
              <a:t> </a:t>
            </a:r>
            <a:r>
              <a:rPr sz="2400" b="1" baseline="1736" dirty="0">
                <a:solidFill>
                  <a:srgbClr val="0000FF"/>
                </a:solidFill>
                <a:latin typeface="Times New Roman"/>
                <a:cs typeface="Times New Roman"/>
              </a:rPr>
              <a:t>rnd</a:t>
            </a:r>
            <a:r>
              <a:rPr sz="2400" b="1" spc="-75" baseline="1736" dirty="0">
                <a:solidFill>
                  <a:srgbClr val="0000FF"/>
                </a:solidFill>
                <a:latin typeface="Times New Roman"/>
                <a:cs typeface="Times New Roman"/>
              </a:rPr>
              <a:t> </a:t>
            </a:r>
            <a:r>
              <a:rPr sz="2400" b="1" baseline="1736" dirty="0">
                <a:solidFill>
                  <a:srgbClr val="0000FF"/>
                </a:solidFill>
                <a:latin typeface="Times New Roman"/>
                <a:cs typeface="Times New Roman"/>
              </a:rPr>
              <a:t>#</a:t>
            </a:r>
            <a:r>
              <a:rPr sz="2400" b="1" spc="-75" baseline="1736" dirty="0">
                <a:solidFill>
                  <a:srgbClr val="0000FF"/>
                </a:solidFill>
                <a:latin typeface="Times New Roman"/>
                <a:cs typeface="Times New Roman"/>
              </a:rPr>
              <a:t> </a:t>
            </a:r>
            <a:r>
              <a:rPr sz="1600" b="1" dirty="0">
                <a:solidFill>
                  <a:srgbClr val="0000FF"/>
                </a:solidFill>
                <a:latin typeface="Times New Roman"/>
                <a:cs typeface="Times New Roman"/>
              </a:rPr>
              <a:t>=</a:t>
            </a:r>
            <a:r>
              <a:rPr sz="1600" b="1" spc="-55" dirty="0">
                <a:solidFill>
                  <a:srgbClr val="0000FF"/>
                </a:solidFill>
                <a:latin typeface="Times New Roman"/>
                <a:cs typeface="Times New Roman"/>
              </a:rPr>
              <a:t> </a:t>
            </a:r>
            <a:r>
              <a:rPr sz="1600" b="1" spc="-50" dirty="0">
                <a:solidFill>
                  <a:srgbClr val="0000FF"/>
                </a:solidFill>
                <a:latin typeface="Times New Roman"/>
                <a:cs typeface="Times New Roman"/>
              </a:rPr>
              <a:t>R</a:t>
            </a:r>
            <a:endParaRPr sz="1600">
              <a:latin typeface="Times New Roman"/>
              <a:cs typeface="Times New Roman"/>
            </a:endParaRPr>
          </a:p>
        </p:txBody>
      </p:sp>
      <p:sp>
        <p:nvSpPr>
          <p:cNvPr id="26" name="object 26"/>
          <p:cNvSpPr txBox="1"/>
          <p:nvPr/>
        </p:nvSpPr>
        <p:spPr>
          <a:xfrm rot="960000">
            <a:off x="7507008" y="4257968"/>
            <a:ext cx="177841" cy="147320"/>
          </a:xfrm>
          <a:prstGeom prst="rect">
            <a:avLst/>
          </a:prstGeom>
        </p:spPr>
        <p:txBody>
          <a:bodyPr vert="horz" wrap="square" lIns="0" tIns="0" rIns="0" bIns="0" rtlCol="0">
            <a:spAutoFit/>
          </a:bodyPr>
          <a:lstStyle/>
          <a:p>
            <a:pPr>
              <a:lnSpc>
                <a:spcPts val="1160"/>
              </a:lnSpc>
            </a:pPr>
            <a:r>
              <a:rPr sz="1050" b="1" spc="-50" dirty="0">
                <a:solidFill>
                  <a:srgbClr val="0000FF"/>
                </a:solidFill>
                <a:latin typeface="Times New Roman"/>
                <a:cs typeface="Times New Roman"/>
              </a:rPr>
              <a:t>B</a:t>
            </a:r>
            <a:endParaRPr sz="1050">
              <a:latin typeface="Times New Roman"/>
              <a:cs typeface="Times New Roman"/>
            </a:endParaRPr>
          </a:p>
        </p:txBody>
      </p:sp>
      <p:sp>
        <p:nvSpPr>
          <p:cNvPr id="27" name="object 27"/>
          <p:cNvSpPr txBox="1"/>
          <p:nvPr/>
        </p:nvSpPr>
        <p:spPr>
          <a:xfrm rot="960000">
            <a:off x="7625514" y="4318536"/>
            <a:ext cx="984493" cy="203200"/>
          </a:xfrm>
          <a:prstGeom prst="rect">
            <a:avLst/>
          </a:prstGeom>
        </p:spPr>
        <p:txBody>
          <a:bodyPr vert="horz" wrap="square" lIns="0" tIns="0" rIns="0" bIns="0" rtlCol="0">
            <a:spAutoFit/>
          </a:bodyPr>
          <a:lstStyle/>
          <a:p>
            <a:pPr>
              <a:lnSpc>
                <a:spcPts val="1600"/>
              </a:lnSpc>
            </a:pPr>
            <a:r>
              <a:rPr sz="2400" b="1" baseline="3472" dirty="0">
                <a:solidFill>
                  <a:srgbClr val="0000FF"/>
                </a:solidFill>
                <a:latin typeface="Times New Roman"/>
                <a:cs typeface="Times New Roman"/>
              </a:rPr>
              <a:t>.</a:t>
            </a:r>
            <a:r>
              <a:rPr sz="2400" b="1" spc="555" baseline="3472" dirty="0">
                <a:solidFill>
                  <a:srgbClr val="0000FF"/>
                </a:solidFill>
                <a:latin typeface="Times New Roman"/>
                <a:cs typeface="Times New Roman"/>
              </a:rPr>
              <a:t> </a:t>
            </a:r>
            <a:r>
              <a:rPr sz="2400" b="1" baseline="1736" dirty="0">
                <a:solidFill>
                  <a:srgbClr val="0000FF"/>
                </a:solidFill>
                <a:latin typeface="Times New Roman"/>
                <a:cs typeface="Times New Roman"/>
              </a:rPr>
              <a:t>I</a:t>
            </a:r>
            <a:r>
              <a:rPr sz="2400" b="1" spc="-44" baseline="1736" dirty="0">
                <a:solidFill>
                  <a:srgbClr val="0000FF"/>
                </a:solidFill>
                <a:latin typeface="Times New Roman"/>
                <a:cs typeface="Times New Roman"/>
              </a:rPr>
              <a:t> </a:t>
            </a:r>
            <a:r>
              <a:rPr sz="2400" b="1" spc="-15" baseline="1736" dirty="0">
                <a:solidFill>
                  <a:srgbClr val="0000FF"/>
                </a:solidFill>
                <a:latin typeface="Times New Roman"/>
                <a:cs typeface="Times New Roman"/>
              </a:rPr>
              <a:t>supp</a:t>
            </a:r>
            <a:r>
              <a:rPr sz="1600" b="1" spc="-10" dirty="0">
                <a:solidFill>
                  <a:srgbClr val="0000FF"/>
                </a:solidFill>
                <a:latin typeface="Times New Roman"/>
                <a:cs typeface="Times New Roman"/>
              </a:rPr>
              <a:t>ort</a:t>
            </a:r>
            <a:endParaRPr sz="1600">
              <a:latin typeface="Times New Roman"/>
              <a:cs typeface="Times New Roman"/>
            </a:endParaRPr>
          </a:p>
        </p:txBody>
      </p:sp>
      <p:sp>
        <p:nvSpPr>
          <p:cNvPr id="28" name="object 28"/>
          <p:cNvSpPr txBox="1"/>
          <p:nvPr/>
        </p:nvSpPr>
        <p:spPr>
          <a:xfrm rot="960000">
            <a:off x="5721527" y="4265404"/>
            <a:ext cx="2723485" cy="203200"/>
          </a:xfrm>
          <a:prstGeom prst="rect">
            <a:avLst/>
          </a:prstGeom>
        </p:spPr>
        <p:txBody>
          <a:bodyPr vert="horz" wrap="square" lIns="0" tIns="0" rIns="0" bIns="0" rtlCol="0">
            <a:spAutoFit/>
          </a:bodyPr>
          <a:lstStyle/>
          <a:p>
            <a:pPr>
              <a:lnSpc>
                <a:spcPts val="1560"/>
              </a:lnSpc>
            </a:pPr>
            <a:r>
              <a:rPr sz="2400" b="1" spc="-37" baseline="5208" dirty="0">
                <a:solidFill>
                  <a:srgbClr val="0000FF"/>
                </a:solidFill>
                <a:latin typeface="Times New Roman"/>
                <a:cs typeface="Times New Roman"/>
              </a:rPr>
              <a:t>(TLS</a:t>
            </a:r>
            <a:r>
              <a:rPr sz="2400" b="1" spc="-37" baseline="3472" dirty="0">
                <a:solidFill>
                  <a:srgbClr val="0000FF"/>
                </a:solidFill>
                <a:latin typeface="Times New Roman"/>
                <a:cs typeface="Times New Roman"/>
              </a:rPr>
              <a:t>+RS</a:t>
            </a:r>
            <a:r>
              <a:rPr sz="2400" b="1" spc="-37" baseline="1736" dirty="0">
                <a:solidFill>
                  <a:srgbClr val="0000FF"/>
                </a:solidFill>
                <a:latin typeface="Times New Roman"/>
                <a:cs typeface="Times New Roman"/>
              </a:rPr>
              <a:t>A+A</a:t>
            </a:r>
            <a:r>
              <a:rPr sz="1600" b="1" spc="-25" dirty="0">
                <a:solidFill>
                  <a:srgbClr val="0000FF"/>
                </a:solidFill>
                <a:latin typeface="Times New Roman"/>
                <a:cs typeface="Times New Roman"/>
              </a:rPr>
              <a:t>ES128+</a:t>
            </a:r>
            <a:r>
              <a:rPr sz="2400" b="1" spc="-37" baseline="-1736" dirty="0">
                <a:solidFill>
                  <a:srgbClr val="0000FF"/>
                </a:solidFill>
                <a:latin typeface="Times New Roman"/>
                <a:cs typeface="Times New Roman"/>
              </a:rPr>
              <a:t>SHA</a:t>
            </a:r>
            <a:r>
              <a:rPr sz="2400" b="1" spc="-37" baseline="-3472" dirty="0">
                <a:solidFill>
                  <a:srgbClr val="0000FF"/>
                </a:solidFill>
                <a:latin typeface="Times New Roman"/>
                <a:cs typeface="Times New Roman"/>
              </a:rPr>
              <a:t>1)</a:t>
            </a:r>
            <a:r>
              <a:rPr sz="2400" b="1" spc="150" baseline="-3472" dirty="0">
                <a:solidFill>
                  <a:srgbClr val="0000FF"/>
                </a:solidFill>
                <a:latin typeface="Times New Roman"/>
                <a:cs typeface="Times New Roman"/>
              </a:rPr>
              <a:t> </a:t>
            </a:r>
            <a:r>
              <a:rPr sz="2400" spc="-37" baseline="-3472" dirty="0">
                <a:solidFill>
                  <a:srgbClr val="0000FF"/>
                </a:solidFill>
                <a:latin typeface="Times New Roman"/>
                <a:cs typeface="Times New Roman"/>
              </a:rPr>
              <a:t>or</a:t>
            </a:r>
            <a:endParaRPr sz="2400" baseline="-3472">
              <a:latin typeface="Times New Roman"/>
              <a:cs typeface="Times New Roman"/>
            </a:endParaRPr>
          </a:p>
        </p:txBody>
      </p:sp>
      <p:sp>
        <p:nvSpPr>
          <p:cNvPr id="29" name="object 29"/>
          <p:cNvSpPr txBox="1"/>
          <p:nvPr/>
        </p:nvSpPr>
        <p:spPr>
          <a:xfrm rot="960000">
            <a:off x="5658298" y="4451657"/>
            <a:ext cx="2419642" cy="203200"/>
          </a:xfrm>
          <a:prstGeom prst="rect">
            <a:avLst/>
          </a:prstGeom>
        </p:spPr>
        <p:txBody>
          <a:bodyPr vert="horz" wrap="square" lIns="0" tIns="0" rIns="0" bIns="0" rtlCol="0">
            <a:spAutoFit/>
          </a:bodyPr>
          <a:lstStyle/>
          <a:p>
            <a:pPr>
              <a:lnSpc>
                <a:spcPts val="1545"/>
              </a:lnSpc>
            </a:pPr>
            <a:r>
              <a:rPr sz="2400" b="1" spc="-37" baseline="3472" dirty="0">
                <a:solidFill>
                  <a:srgbClr val="0000FF"/>
                </a:solidFill>
                <a:latin typeface="Times New Roman"/>
                <a:cs typeface="Times New Roman"/>
              </a:rPr>
              <a:t>(SSL+</a:t>
            </a:r>
            <a:r>
              <a:rPr sz="2400" b="1" spc="-37" baseline="1736" dirty="0">
                <a:solidFill>
                  <a:srgbClr val="0000FF"/>
                </a:solidFill>
                <a:latin typeface="Times New Roman"/>
                <a:cs typeface="Times New Roman"/>
              </a:rPr>
              <a:t>RSA</a:t>
            </a:r>
            <a:r>
              <a:rPr sz="1600" b="1" spc="-25" dirty="0">
                <a:solidFill>
                  <a:srgbClr val="0000FF"/>
                </a:solidFill>
                <a:latin typeface="Times New Roman"/>
                <a:cs typeface="Times New Roman"/>
              </a:rPr>
              <a:t>+3DES</a:t>
            </a:r>
            <a:r>
              <a:rPr sz="2400" b="1" spc="-37" baseline="-1736" dirty="0">
                <a:solidFill>
                  <a:srgbClr val="0000FF"/>
                </a:solidFill>
                <a:latin typeface="Times New Roman"/>
                <a:cs typeface="Times New Roman"/>
              </a:rPr>
              <a:t>+M</a:t>
            </a:r>
            <a:r>
              <a:rPr sz="2400" b="1" spc="-37" baseline="-3472" dirty="0">
                <a:solidFill>
                  <a:srgbClr val="0000FF"/>
                </a:solidFill>
                <a:latin typeface="Times New Roman"/>
                <a:cs typeface="Times New Roman"/>
              </a:rPr>
              <a:t>D5)</a:t>
            </a:r>
            <a:r>
              <a:rPr sz="2400" b="1" spc="67" baseline="-3472" dirty="0">
                <a:solidFill>
                  <a:srgbClr val="0000FF"/>
                </a:solidFill>
                <a:latin typeface="Times New Roman"/>
                <a:cs typeface="Times New Roman"/>
              </a:rPr>
              <a:t> </a:t>
            </a:r>
            <a:r>
              <a:rPr sz="2400" spc="-37" baseline="-3472" dirty="0">
                <a:solidFill>
                  <a:srgbClr val="0000FF"/>
                </a:solidFill>
                <a:latin typeface="Times New Roman"/>
                <a:cs typeface="Times New Roman"/>
              </a:rPr>
              <a:t>or</a:t>
            </a:r>
            <a:endParaRPr sz="2400" baseline="-3472">
              <a:latin typeface="Times New Roman"/>
              <a:cs typeface="Times New Roman"/>
            </a:endParaRPr>
          </a:p>
        </p:txBody>
      </p:sp>
      <p:sp>
        <p:nvSpPr>
          <p:cNvPr id="30" name="object 30"/>
          <p:cNvSpPr txBox="1"/>
          <p:nvPr/>
        </p:nvSpPr>
        <p:spPr>
          <a:xfrm rot="960000">
            <a:off x="8072670" y="4849965"/>
            <a:ext cx="289621" cy="203200"/>
          </a:xfrm>
          <a:prstGeom prst="rect">
            <a:avLst/>
          </a:prstGeom>
        </p:spPr>
        <p:txBody>
          <a:bodyPr vert="horz" wrap="square" lIns="0" tIns="0" rIns="0" bIns="0" rtlCol="0">
            <a:spAutoFit/>
          </a:bodyPr>
          <a:lstStyle/>
          <a:p>
            <a:pPr>
              <a:lnSpc>
                <a:spcPts val="1600"/>
              </a:lnSpc>
            </a:pPr>
            <a:r>
              <a:rPr sz="1600" spc="-50" dirty="0">
                <a:solidFill>
                  <a:srgbClr val="0000FF"/>
                </a:solidFill>
                <a:latin typeface="Times New Roman"/>
                <a:cs typeface="Times New Roman"/>
              </a:rPr>
              <a:t>…</a:t>
            </a:r>
            <a:endParaRPr sz="1600">
              <a:latin typeface="Times New Roman"/>
              <a:cs typeface="Times New Roman"/>
            </a:endParaRPr>
          </a:p>
        </p:txBody>
      </p:sp>
      <p:grpSp>
        <p:nvGrpSpPr>
          <p:cNvPr id="31" name="object 31"/>
          <p:cNvGrpSpPr/>
          <p:nvPr/>
        </p:nvGrpSpPr>
        <p:grpSpPr>
          <a:xfrm>
            <a:off x="5485606" y="5468143"/>
            <a:ext cx="2981325" cy="630555"/>
            <a:chOff x="5485606" y="5468143"/>
            <a:chExt cx="2981325" cy="630555"/>
          </a:xfrm>
        </p:grpSpPr>
        <p:sp>
          <p:nvSpPr>
            <p:cNvPr id="32" name="object 32"/>
            <p:cNvSpPr/>
            <p:nvPr/>
          </p:nvSpPr>
          <p:spPr>
            <a:xfrm>
              <a:off x="5510339" y="5477668"/>
              <a:ext cx="2947670" cy="577850"/>
            </a:xfrm>
            <a:custGeom>
              <a:avLst/>
              <a:gdLst/>
              <a:ahLst/>
              <a:cxnLst/>
              <a:rect l="l" t="t" r="r" b="b"/>
              <a:pathLst>
                <a:path w="2947670" h="577850">
                  <a:moveTo>
                    <a:pt x="2947065" y="0"/>
                  </a:moveTo>
                  <a:lnTo>
                    <a:pt x="0" y="577763"/>
                  </a:lnTo>
                </a:path>
              </a:pathLst>
            </a:custGeom>
            <a:ln w="19049">
              <a:solidFill>
                <a:srgbClr val="FF4C00"/>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5485606" y="5982985"/>
              <a:ext cx="122360" cy="115705"/>
            </a:xfrm>
            <a:prstGeom prst="rect">
              <a:avLst/>
            </a:prstGeom>
          </p:spPr>
        </p:pic>
      </p:grpSp>
      <p:sp>
        <p:nvSpPr>
          <p:cNvPr id="34" name="object 34"/>
          <p:cNvSpPr txBox="1"/>
          <p:nvPr/>
        </p:nvSpPr>
        <p:spPr>
          <a:xfrm rot="21000000">
            <a:off x="5706614" y="5351428"/>
            <a:ext cx="1205257" cy="240029"/>
          </a:xfrm>
          <a:prstGeom prst="rect">
            <a:avLst/>
          </a:prstGeom>
        </p:spPr>
        <p:txBody>
          <a:bodyPr vert="horz" wrap="square" lIns="0" tIns="0" rIns="0" bIns="0" rtlCol="0">
            <a:spAutoFit/>
          </a:bodyPr>
          <a:lstStyle/>
          <a:p>
            <a:pPr>
              <a:lnSpc>
                <a:spcPts val="1889"/>
              </a:lnSpc>
            </a:pPr>
            <a:r>
              <a:rPr sz="1600" b="1" dirty="0">
                <a:solidFill>
                  <a:srgbClr val="FF0000"/>
                </a:solidFill>
                <a:latin typeface="Times New Roman"/>
                <a:cs typeface="Times New Roman"/>
              </a:rPr>
              <a:t>My</a:t>
            </a:r>
            <a:r>
              <a:rPr sz="1600" b="1" spc="-50" dirty="0">
                <a:solidFill>
                  <a:srgbClr val="FF0000"/>
                </a:solidFill>
                <a:latin typeface="Times New Roman"/>
                <a:cs typeface="Times New Roman"/>
              </a:rPr>
              <a:t> </a:t>
            </a:r>
            <a:r>
              <a:rPr sz="2400" b="1" baseline="1736" dirty="0">
                <a:solidFill>
                  <a:srgbClr val="FF0000"/>
                </a:solidFill>
                <a:latin typeface="Times New Roman"/>
                <a:cs typeface="Times New Roman"/>
              </a:rPr>
              <a:t>rnd</a:t>
            </a:r>
            <a:r>
              <a:rPr sz="2400" b="1" spc="-67" baseline="1736" dirty="0">
                <a:solidFill>
                  <a:srgbClr val="FF0000"/>
                </a:solidFill>
                <a:latin typeface="Times New Roman"/>
                <a:cs typeface="Times New Roman"/>
              </a:rPr>
              <a:t> </a:t>
            </a:r>
            <a:r>
              <a:rPr sz="2400" b="1" baseline="3472" dirty="0">
                <a:solidFill>
                  <a:srgbClr val="FF0000"/>
                </a:solidFill>
                <a:latin typeface="Times New Roman"/>
                <a:cs typeface="Times New Roman"/>
              </a:rPr>
              <a:t>#</a:t>
            </a:r>
            <a:r>
              <a:rPr sz="2400" b="1" spc="-67" baseline="3472" dirty="0">
                <a:solidFill>
                  <a:srgbClr val="FF0000"/>
                </a:solidFill>
                <a:latin typeface="Times New Roman"/>
                <a:cs typeface="Times New Roman"/>
              </a:rPr>
              <a:t> </a:t>
            </a:r>
            <a:r>
              <a:rPr sz="2400" b="1" baseline="3472" dirty="0">
                <a:solidFill>
                  <a:srgbClr val="FF0000"/>
                </a:solidFill>
                <a:latin typeface="Times New Roman"/>
                <a:cs typeface="Times New Roman"/>
              </a:rPr>
              <a:t>=</a:t>
            </a:r>
            <a:r>
              <a:rPr sz="2400" b="1" spc="-67" baseline="3472" dirty="0">
                <a:solidFill>
                  <a:srgbClr val="FF0000"/>
                </a:solidFill>
                <a:latin typeface="Times New Roman"/>
                <a:cs typeface="Times New Roman"/>
              </a:rPr>
              <a:t> </a:t>
            </a:r>
            <a:r>
              <a:rPr sz="2400" b="1" spc="-75" baseline="5208" dirty="0">
                <a:solidFill>
                  <a:srgbClr val="FF0000"/>
                </a:solidFill>
                <a:latin typeface="Times New Roman"/>
                <a:cs typeface="Times New Roman"/>
              </a:rPr>
              <a:t>R</a:t>
            </a:r>
            <a:endParaRPr sz="2400" baseline="5208">
              <a:latin typeface="Times New Roman"/>
              <a:cs typeface="Times New Roman"/>
            </a:endParaRPr>
          </a:p>
        </p:txBody>
      </p:sp>
      <p:sp>
        <p:nvSpPr>
          <p:cNvPr id="35" name="object 35"/>
          <p:cNvSpPr txBox="1"/>
          <p:nvPr/>
        </p:nvSpPr>
        <p:spPr>
          <a:xfrm rot="21000000">
            <a:off x="6852811" y="5351527"/>
            <a:ext cx="170683" cy="148590"/>
          </a:xfrm>
          <a:prstGeom prst="rect">
            <a:avLst/>
          </a:prstGeom>
        </p:spPr>
        <p:txBody>
          <a:bodyPr vert="horz" wrap="square" lIns="0" tIns="0" rIns="0" bIns="0" rtlCol="0">
            <a:spAutoFit/>
          </a:bodyPr>
          <a:lstStyle/>
          <a:p>
            <a:pPr>
              <a:lnSpc>
                <a:spcPts val="1170"/>
              </a:lnSpc>
            </a:pPr>
            <a:r>
              <a:rPr sz="1050" b="1" spc="-50" dirty="0">
                <a:solidFill>
                  <a:srgbClr val="FF0000"/>
                </a:solidFill>
                <a:latin typeface="Times New Roman"/>
                <a:cs typeface="Times New Roman"/>
              </a:rPr>
              <a:t>S</a:t>
            </a:r>
            <a:endParaRPr sz="1050">
              <a:latin typeface="Times New Roman"/>
              <a:cs typeface="Times New Roman"/>
            </a:endParaRPr>
          </a:p>
        </p:txBody>
      </p:sp>
      <p:sp>
        <p:nvSpPr>
          <p:cNvPr id="36" name="object 36"/>
          <p:cNvSpPr txBox="1"/>
          <p:nvPr/>
        </p:nvSpPr>
        <p:spPr>
          <a:xfrm rot="21000000">
            <a:off x="6869843" y="5230296"/>
            <a:ext cx="232562" cy="222250"/>
          </a:xfrm>
          <a:prstGeom prst="rect">
            <a:avLst/>
          </a:prstGeom>
        </p:spPr>
        <p:txBody>
          <a:bodyPr vert="horz" wrap="square" lIns="0" tIns="0" rIns="0" bIns="0" rtlCol="0">
            <a:spAutoFit/>
          </a:bodyPr>
          <a:lstStyle/>
          <a:p>
            <a:pPr>
              <a:lnSpc>
                <a:spcPts val="1750"/>
              </a:lnSpc>
            </a:pPr>
            <a:r>
              <a:rPr sz="1600" b="1" spc="-50" dirty="0">
                <a:solidFill>
                  <a:srgbClr val="FF0000"/>
                </a:solidFill>
                <a:latin typeface="Times New Roman"/>
                <a:cs typeface="Times New Roman"/>
              </a:rPr>
              <a:t>.</a:t>
            </a:r>
            <a:endParaRPr sz="1600">
              <a:latin typeface="Times New Roman"/>
              <a:cs typeface="Times New Roman"/>
            </a:endParaRPr>
          </a:p>
        </p:txBody>
      </p:sp>
      <p:sp>
        <p:nvSpPr>
          <p:cNvPr id="37" name="object 37"/>
          <p:cNvSpPr txBox="1"/>
          <p:nvPr/>
        </p:nvSpPr>
        <p:spPr>
          <a:xfrm rot="21000000">
            <a:off x="7090331" y="5152024"/>
            <a:ext cx="792310" cy="203200"/>
          </a:xfrm>
          <a:prstGeom prst="rect">
            <a:avLst/>
          </a:prstGeom>
        </p:spPr>
        <p:txBody>
          <a:bodyPr vert="horz" wrap="square" lIns="0" tIns="0" rIns="0" bIns="0" rtlCol="0">
            <a:spAutoFit/>
          </a:bodyPr>
          <a:lstStyle/>
          <a:p>
            <a:pPr>
              <a:lnSpc>
                <a:spcPts val="1600"/>
              </a:lnSpc>
            </a:pPr>
            <a:r>
              <a:rPr sz="1600" b="1" spc="-20" dirty="0">
                <a:solidFill>
                  <a:srgbClr val="FF0000"/>
                </a:solidFill>
                <a:latin typeface="Times New Roman"/>
                <a:cs typeface="Times New Roman"/>
              </a:rPr>
              <a:t>Le</a:t>
            </a:r>
            <a:r>
              <a:rPr sz="2400" b="1" spc="-30" baseline="1736" dirty="0">
                <a:solidFill>
                  <a:srgbClr val="FF0000"/>
                </a:solidFill>
                <a:latin typeface="Times New Roman"/>
                <a:cs typeface="Times New Roman"/>
              </a:rPr>
              <a:t>t</a:t>
            </a:r>
            <a:r>
              <a:rPr sz="2400" b="1" spc="-30" baseline="1736" dirty="0">
                <a:solidFill>
                  <a:srgbClr val="FF0000"/>
                </a:solidFill>
                <a:latin typeface="Arial"/>
                <a:cs typeface="Arial"/>
              </a:rPr>
              <a:t>’</a:t>
            </a:r>
            <a:r>
              <a:rPr sz="2400" b="1" spc="-30" baseline="1736" dirty="0">
                <a:solidFill>
                  <a:srgbClr val="FF0000"/>
                </a:solidFill>
                <a:latin typeface="Times New Roman"/>
                <a:cs typeface="Times New Roman"/>
              </a:rPr>
              <a:t>s</a:t>
            </a:r>
            <a:r>
              <a:rPr sz="2400" b="1" spc="-67" baseline="1736" dirty="0">
                <a:solidFill>
                  <a:srgbClr val="FF0000"/>
                </a:solidFill>
                <a:latin typeface="Times New Roman"/>
                <a:cs typeface="Times New Roman"/>
              </a:rPr>
              <a:t> </a:t>
            </a:r>
            <a:r>
              <a:rPr sz="2400" b="1" spc="-37" baseline="1736" dirty="0">
                <a:solidFill>
                  <a:srgbClr val="FF0000"/>
                </a:solidFill>
                <a:latin typeface="Times New Roman"/>
                <a:cs typeface="Times New Roman"/>
              </a:rPr>
              <a:t>us</a:t>
            </a:r>
            <a:r>
              <a:rPr sz="2400" b="1" spc="-37" baseline="3472" dirty="0">
                <a:solidFill>
                  <a:srgbClr val="FF0000"/>
                </a:solidFill>
                <a:latin typeface="Times New Roman"/>
                <a:cs typeface="Times New Roman"/>
              </a:rPr>
              <a:t>e</a:t>
            </a:r>
            <a:endParaRPr sz="2400" baseline="3472">
              <a:latin typeface="Times New Roman"/>
              <a:cs typeface="Times New Roman"/>
            </a:endParaRPr>
          </a:p>
        </p:txBody>
      </p:sp>
      <p:grpSp>
        <p:nvGrpSpPr>
          <p:cNvPr id="38" name="object 38"/>
          <p:cNvGrpSpPr/>
          <p:nvPr/>
        </p:nvGrpSpPr>
        <p:grpSpPr>
          <a:xfrm>
            <a:off x="5485606" y="5782468"/>
            <a:ext cx="2981325" cy="630555"/>
            <a:chOff x="5485606" y="5782468"/>
            <a:chExt cx="2981325" cy="630555"/>
          </a:xfrm>
        </p:grpSpPr>
        <p:sp>
          <p:nvSpPr>
            <p:cNvPr id="39" name="object 39"/>
            <p:cNvSpPr/>
            <p:nvPr/>
          </p:nvSpPr>
          <p:spPr>
            <a:xfrm>
              <a:off x="5510339" y="5791993"/>
              <a:ext cx="2947670" cy="577850"/>
            </a:xfrm>
            <a:custGeom>
              <a:avLst/>
              <a:gdLst/>
              <a:ahLst/>
              <a:cxnLst/>
              <a:rect l="l" t="t" r="r" b="b"/>
              <a:pathLst>
                <a:path w="2947670" h="577850">
                  <a:moveTo>
                    <a:pt x="2947065" y="0"/>
                  </a:moveTo>
                  <a:lnTo>
                    <a:pt x="0" y="577763"/>
                  </a:lnTo>
                </a:path>
              </a:pathLst>
            </a:custGeom>
            <a:ln w="19049">
              <a:solidFill>
                <a:srgbClr val="FF4C00"/>
              </a:solidFill>
            </a:ln>
          </p:spPr>
          <p:txBody>
            <a:bodyPr wrap="square" lIns="0" tIns="0" rIns="0" bIns="0" rtlCol="0"/>
            <a:lstStyle/>
            <a:p>
              <a:endParaRPr/>
            </a:p>
          </p:txBody>
        </p:sp>
        <p:pic>
          <p:nvPicPr>
            <p:cNvPr id="40" name="object 40"/>
            <p:cNvPicPr/>
            <p:nvPr/>
          </p:nvPicPr>
          <p:blipFill>
            <a:blip r:embed="rId6" cstate="print"/>
            <a:stretch>
              <a:fillRect/>
            </a:stretch>
          </p:blipFill>
          <p:spPr>
            <a:xfrm>
              <a:off x="5485606" y="6297310"/>
              <a:ext cx="122360" cy="115705"/>
            </a:xfrm>
            <a:prstGeom prst="rect">
              <a:avLst/>
            </a:prstGeom>
          </p:spPr>
        </p:pic>
      </p:grpSp>
      <p:sp>
        <p:nvSpPr>
          <p:cNvPr id="41" name="object 41"/>
          <p:cNvSpPr txBox="1"/>
          <p:nvPr/>
        </p:nvSpPr>
        <p:spPr>
          <a:xfrm rot="21000000">
            <a:off x="5752186" y="5509641"/>
            <a:ext cx="2369658" cy="203200"/>
          </a:xfrm>
          <a:prstGeom prst="rect">
            <a:avLst/>
          </a:prstGeom>
        </p:spPr>
        <p:txBody>
          <a:bodyPr vert="horz" wrap="square" lIns="0" tIns="0" rIns="0" bIns="0" rtlCol="0">
            <a:spAutoFit/>
          </a:bodyPr>
          <a:lstStyle/>
          <a:p>
            <a:pPr>
              <a:lnSpc>
                <a:spcPts val="1580"/>
              </a:lnSpc>
            </a:pPr>
            <a:r>
              <a:rPr sz="2400" b="1" spc="-15" baseline="-3472" dirty="0">
                <a:solidFill>
                  <a:srgbClr val="FF0000"/>
                </a:solidFill>
                <a:latin typeface="Times New Roman"/>
                <a:cs typeface="Times New Roman"/>
              </a:rPr>
              <a:t>TLS</a:t>
            </a:r>
            <a:r>
              <a:rPr sz="2400" b="1" spc="-15" baseline="-1736" dirty="0">
                <a:solidFill>
                  <a:srgbClr val="FF0000"/>
                </a:solidFill>
                <a:latin typeface="Times New Roman"/>
                <a:cs typeface="Times New Roman"/>
              </a:rPr>
              <a:t>+RS</a:t>
            </a:r>
            <a:r>
              <a:rPr sz="1600" b="1" spc="-10" dirty="0">
                <a:solidFill>
                  <a:srgbClr val="FF0000"/>
                </a:solidFill>
                <a:latin typeface="Times New Roman"/>
                <a:cs typeface="Times New Roman"/>
              </a:rPr>
              <a:t>A+A</a:t>
            </a:r>
            <a:r>
              <a:rPr sz="2400" b="1" spc="-15" baseline="1736" dirty="0">
                <a:solidFill>
                  <a:srgbClr val="FF0000"/>
                </a:solidFill>
                <a:latin typeface="Times New Roman"/>
                <a:cs typeface="Times New Roman"/>
              </a:rPr>
              <a:t>ES128+</a:t>
            </a:r>
            <a:r>
              <a:rPr sz="2400" b="1" spc="-15" baseline="3472" dirty="0">
                <a:solidFill>
                  <a:srgbClr val="FF0000"/>
                </a:solidFill>
                <a:latin typeface="Times New Roman"/>
                <a:cs typeface="Times New Roman"/>
              </a:rPr>
              <a:t>S</a:t>
            </a:r>
            <a:r>
              <a:rPr sz="2400" b="1" spc="-15" baseline="5208" dirty="0">
                <a:solidFill>
                  <a:srgbClr val="FF0000"/>
                </a:solidFill>
                <a:latin typeface="Times New Roman"/>
                <a:cs typeface="Times New Roman"/>
              </a:rPr>
              <a:t>HA1</a:t>
            </a:r>
            <a:endParaRPr sz="2400" baseline="5208">
              <a:latin typeface="Times New Roman"/>
              <a:cs typeface="Times New Roman"/>
            </a:endParaRPr>
          </a:p>
        </p:txBody>
      </p:sp>
      <p:sp>
        <p:nvSpPr>
          <p:cNvPr id="42" name="object 42"/>
          <p:cNvSpPr txBox="1"/>
          <p:nvPr/>
        </p:nvSpPr>
        <p:spPr>
          <a:xfrm rot="21000000">
            <a:off x="6183891" y="5901102"/>
            <a:ext cx="1291169" cy="203200"/>
          </a:xfrm>
          <a:prstGeom prst="rect">
            <a:avLst/>
          </a:prstGeom>
        </p:spPr>
        <p:txBody>
          <a:bodyPr vert="horz" wrap="square" lIns="0" tIns="0" rIns="0" bIns="0" rtlCol="0">
            <a:spAutoFit/>
          </a:bodyPr>
          <a:lstStyle/>
          <a:p>
            <a:pPr>
              <a:lnSpc>
                <a:spcPts val="1600"/>
              </a:lnSpc>
            </a:pPr>
            <a:r>
              <a:rPr sz="1600" b="1" spc="-25" dirty="0">
                <a:solidFill>
                  <a:srgbClr val="FF0000"/>
                </a:solidFill>
                <a:latin typeface="Times New Roman"/>
                <a:cs typeface="Times New Roman"/>
              </a:rPr>
              <a:t>Her</a:t>
            </a:r>
            <a:r>
              <a:rPr sz="2400" b="1" spc="-37" baseline="1736" dirty="0">
                <a:solidFill>
                  <a:srgbClr val="FF0000"/>
                </a:solidFill>
                <a:latin typeface="Times New Roman"/>
                <a:cs typeface="Times New Roman"/>
              </a:rPr>
              <a:t>e</a:t>
            </a:r>
            <a:r>
              <a:rPr sz="2400" b="1" spc="-37" baseline="1736" dirty="0">
                <a:solidFill>
                  <a:srgbClr val="FF0000"/>
                </a:solidFill>
                <a:latin typeface="Arial"/>
                <a:cs typeface="Arial"/>
              </a:rPr>
              <a:t>’</a:t>
            </a:r>
            <a:r>
              <a:rPr sz="2400" b="1" spc="-37" baseline="1736" dirty="0">
                <a:solidFill>
                  <a:srgbClr val="FF0000"/>
                </a:solidFill>
                <a:latin typeface="Times New Roman"/>
                <a:cs typeface="Times New Roman"/>
              </a:rPr>
              <a:t>s</a:t>
            </a:r>
            <a:r>
              <a:rPr sz="2400" b="1" spc="-89" baseline="1736" dirty="0">
                <a:solidFill>
                  <a:srgbClr val="FF0000"/>
                </a:solidFill>
                <a:latin typeface="Times New Roman"/>
                <a:cs typeface="Times New Roman"/>
              </a:rPr>
              <a:t> </a:t>
            </a:r>
            <a:r>
              <a:rPr sz="2400" b="1" baseline="1736" dirty="0">
                <a:solidFill>
                  <a:srgbClr val="FF0000"/>
                </a:solidFill>
                <a:latin typeface="Times New Roman"/>
                <a:cs typeface="Times New Roman"/>
              </a:rPr>
              <a:t>my</a:t>
            </a:r>
            <a:r>
              <a:rPr sz="2400" b="1" spc="-82" baseline="1736" dirty="0">
                <a:solidFill>
                  <a:srgbClr val="FF0000"/>
                </a:solidFill>
                <a:latin typeface="Times New Roman"/>
                <a:cs typeface="Times New Roman"/>
              </a:rPr>
              <a:t> </a:t>
            </a:r>
            <a:r>
              <a:rPr sz="2400" b="1" spc="-30" baseline="3472" dirty="0">
                <a:solidFill>
                  <a:srgbClr val="FF0000"/>
                </a:solidFill>
                <a:latin typeface="Times New Roman"/>
                <a:cs typeface="Times New Roman"/>
              </a:rPr>
              <a:t>ce</a:t>
            </a:r>
            <a:r>
              <a:rPr sz="2400" b="1" spc="-30" baseline="5208" dirty="0">
                <a:solidFill>
                  <a:srgbClr val="FF0000"/>
                </a:solidFill>
                <a:latin typeface="Times New Roman"/>
                <a:cs typeface="Times New Roman"/>
              </a:rPr>
              <a:t>rt</a:t>
            </a:r>
            <a:endParaRPr sz="2400" baseline="5208">
              <a:latin typeface="Times New Roman"/>
              <a:cs typeface="Times New Roman"/>
            </a:endParaRPr>
          </a:p>
        </p:txBody>
      </p:sp>
      <p:grpSp>
        <p:nvGrpSpPr>
          <p:cNvPr id="43" name="object 43"/>
          <p:cNvGrpSpPr/>
          <p:nvPr/>
        </p:nvGrpSpPr>
        <p:grpSpPr>
          <a:xfrm>
            <a:off x="5853642" y="5949300"/>
            <a:ext cx="2390140" cy="765175"/>
            <a:chOff x="5853642" y="5949300"/>
            <a:chExt cx="2390140" cy="765175"/>
          </a:xfrm>
        </p:grpSpPr>
        <p:sp>
          <p:nvSpPr>
            <p:cNvPr id="44" name="object 44"/>
            <p:cNvSpPr/>
            <p:nvPr/>
          </p:nvSpPr>
          <p:spPr>
            <a:xfrm>
              <a:off x="5858404" y="5954063"/>
              <a:ext cx="2380615" cy="755650"/>
            </a:xfrm>
            <a:custGeom>
              <a:avLst/>
              <a:gdLst/>
              <a:ahLst/>
              <a:cxnLst/>
              <a:rect l="l" t="t" r="r" b="b"/>
              <a:pathLst>
                <a:path w="2380615" h="755650">
                  <a:moveTo>
                    <a:pt x="2320495" y="0"/>
                  </a:moveTo>
                  <a:lnTo>
                    <a:pt x="0" y="441905"/>
                  </a:lnTo>
                  <a:lnTo>
                    <a:pt x="59692" y="755360"/>
                  </a:lnTo>
                  <a:lnTo>
                    <a:pt x="2380189" y="313454"/>
                  </a:lnTo>
                  <a:lnTo>
                    <a:pt x="2320495" y="0"/>
                  </a:lnTo>
                  <a:close/>
                </a:path>
              </a:pathLst>
            </a:custGeom>
            <a:solidFill>
              <a:srgbClr val="3DA779">
                <a:alpha val="65098"/>
              </a:srgbClr>
            </a:solidFill>
          </p:spPr>
          <p:txBody>
            <a:bodyPr wrap="square" lIns="0" tIns="0" rIns="0" bIns="0" rtlCol="0"/>
            <a:lstStyle/>
            <a:p>
              <a:endParaRPr/>
            </a:p>
          </p:txBody>
        </p:sp>
        <p:sp>
          <p:nvSpPr>
            <p:cNvPr id="45" name="object 45"/>
            <p:cNvSpPr/>
            <p:nvPr/>
          </p:nvSpPr>
          <p:spPr>
            <a:xfrm>
              <a:off x="5858404" y="5954063"/>
              <a:ext cx="2380615" cy="755650"/>
            </a:xfrm>
            <a:custGeom>
              <a:avLst/>
              <a:gdLst/>
              <a:ahLst/>
              <a:cxnLst/>
              <a:rect l="l" t="t" r="r" b="b"/>
              <a:pathLst>
                <a:path w="2380615" h="755650">
                  <a:moveTo>
                    <a:pt x="0" y="441905"/>
                  </a:moveTo>
                  <a:lnTo>
                    <a:pt x="2320497" y="0"/>
                  </a:lnTo>
                  <a:lnTo>
                    <a:pt x="2380190" y="313454"/>
                  </a:lnTo>
                  <a:lnTo>
                    <a:pt x="59692" y="755360"/>
                  </a:lnTo>
                  <a:lnTo>
                    <a:pt x="0" y="441905"/>
                  </a:lnTo>
                  <a:close/>
                </a:path>
              </a:pathLst>
            </a:custGeom>
            <a:ln w="9524">
              <a:solidFill>
                <a:srgbClr val="3DA779"/>
              </a:solidFill>
            </a:ln>
          </p:spPr>
          <p:txBody>
            <a:bodyPr wrap="square" lIns="0" tIns="0" rIns="0" bIns="0" rtlCol="0"/>
            <a:lstStyle/>
            <a:p>
              <a:endParaRPr/>
            </a:p>
          </p:txBody>
        </p:sp>
      </p:grpSp>
      <p:sp>
        <p:nvSpPr>
          <p:cNvPr id="46" name="object 46"/>
          <p:cNvSpPr txBox="1"/>
          <p:nvPr/>
        </p:nvSpPr>
        <p:spPr>
          <a:xfrm rot="20940000">
            <a:off x="5867838" y="6315546"/>
            <a:ext cx="2300698" cy="254000"/>
          </a:xfrm>
          <a:prstGeom prst="rect">
            <a:avLst/>
          </a:prstGeom>
        </p:spPr>
        <p:txBody>
          <a:bodyPr vert="horz" wrap="square" lIns="0" tIns="0" rIns="0" bIns="0" rtlCol="0">
            <a:spAutoFit/>
          </a:bodyPr>
          <a:lstStyle/>
          <a:p>
            <a:pPr>
              <a:lnSpc>
                <a:spcPts val="1864"/>
              </a:lnSpc>
            </a:pPr>
            <a:r>
              <a:rPr sz="2000" b="1" dirty="0">
                <a:latin typeface="Courier New"/>
                <a:cs typeface="Courier New"/>
              </a:rPr>
              <a:t>~2-3 KB of </a:t>
            </a:r>
            <a:r>
              <a:rPr sz="2000" b="1" spc="-20" dirty="0">
                <a:latin typeface="Courier New"/>
                <a:cs typeface="Courier New"/>
              </a:rPr>
              <a:t>data</a:t>
            </a:r>
            <a:endParaRPr sz="2000">
              <a:latin typeface="Courier New"/>
              <a:cs typeface="Courier New"/>
            </a:endParaRPr>
          </a:p>
        </p:txBody>
      </p:sp>
      <p:sp>
        <p:nvSpPr>
          <p:cNvPr id="47" name="TextBox 46"/>
          <p:cNvSpPr txBox="1"/>
          <p:nvPr/>
        </p:nvSpPr>
        <p:spPr>
          <a:xfrm>
            <a:off x="434339" y="6448156"/>
            <a:ext cx="3381554" cy="338554"/>
          </a:xfrm>
          <a:prstGeom prst="rect">
            <a:avLst/>
          </a:prstGeom>
          <a:noFill/>
        </p:spPr>
        <p:txBody>
          <a:bodyPr wrap="square" rtlCol="0">
            <a:spAutoFit/>
          </a:bodyPr>
          <a:lstStyle/>
          <a:p>
            <a:r>
              <a:rPr lang="en-US" dirty="0" smtClean="0">
                <a:solidFill>
                  <a:srgbClr val="FF3300"/>
                </a:solidFill>
              </a:rPr>
              <a:t>Slides from Dave Wagner, UCB</a:t>
            </a:r>
            <a:endParaRPr lang="en-US" dirty="0">
              <a:solidFill>
                <a:srgbClr val="FF3300"/>
              </a:solidFill>
            </a:endParaRPr>
          </a:p>
        </p:txBody>
      </p:sp>
    </p:spTree>
    <p:extLst>
      <p:ext uri="{BB962C8B-B14F-4D97-AF65-F5344CB8AC3E}">
        <p14:creationId xmlns:p14="http://schemas.microsoft.com/office/powerpoint/2010/main" val="2377350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05597" y="5190661"/>
            <a:ext cx="333501" cy="462280"/>
          </a:xfrm>
          <a:prstGeom prst="rect">
            <a:avLst/>
          </a:prstGeom>
        </p:spPr>
      </p:pic>
      <p:sp>
        <p:nvSpPr>
          <p:cNvPr id="3" name="object 3"/>
          <p:cNvSpPr txBox="1">
            <a:spLocks noGrp="1"/>
          </p:cNvSpPr>
          <p:nvPr>
            <p:ph type="title"/>
          </p:nvPr>
        </p:nvSpPr>
        <p:spPr>
          <a:xfrm>
            <a:off x="304800" y="-71641"/>
            <a:ext cx="8534400" cy="1367041"/>
          </a:xfrm>
          <a:prstGeom prst="rect">
            <a:avLst/>
          </a:prstGeom>
        </p:spPr>
        <p:txBody>
          <a:bodyPr vert="horz" wrap="square" lIns="0" tIns="12700" rIns="0" bIns="0" rtlCol="0">
            <a:spAutoFit/>
          </a:bodyPr>
          <a:lstStyle/>
          <a:p>
            <a:pPr marL="12700">
              <a:lnSpc>
                <a:spcPct val="100000"/>
              </a:lnSpc>
              <a:spcBef>
                <a:spcPts val="100"/>
              </a:spcBef>
            </a:pPr>
            <a:r>
              <a:rPr sz="4000" dirty="0">
                <a:latin typeface="Courier New"/>
                <a:cs typeface="Courier New"/>
              </a:rPr>
              <a:t>HTTPS</a:t>
            </a:r>
            <a:r>
              <a:rPr sz="4000" spc="-1405" dirty="0">
                <a:latin typeface="Courier New"/>
                <a:cs typeface="Courier New"/>
              </a:rPr>
              <a:t> </a:t>
            </a:r>
            <a:r>
              <a:rPr dirty="0"/>
              <a:t>Connection</a:t>
            </a:r>
            <a:r>
              <a:rPr spc="-90" dirty="0"/>
              <a:t> </a:t>
            </a:r>
            <a:r>
              <a:rPr dirty="0"/>
              <a:t>(SSL</a:t>
            </a:r>
            <a:r>
              <a:rPr spc="-50" dirty="0"/>
              <a:t> </a:t>
            </a:r>
            <a:r>
              <a:rPr dirty="0"/>
              <a:t>/</a:t>
            </a:r>
            <a:r>
              <a:rPr spc="-45" dirty="0"/>
              <a:t> </a:t>
            </a:r>
            <a:r>
              <a:rPr dirty="0"/>
              <a:t>TLS),</a:t>
            </a:r>
            <a:r>
              <a:rPr spc="-50" dirty="0"/>
              <a:t> </a:t>
            </a:r>
            <a:r>
              <a:rPr lang="en-US" spc="-50" dirty="0" smtClean="0"/>
              <a:t>with RSA </a:t>
            </a:r>
            <a:r>
              <a:rPr spc="-10" dirty="0" smtClean="0"/>
              <a:t>cont</a:t>
            </a:r>
            <a:r>
              <a:rPr lang="en-US" spc="-10" dirty="0" smtClean="0"/>
              <a:t>inued</a:t>
            </a:r>
            <a:endParaRPr sz="4000" dirty="0">
              <a:latin typeface="Courier New"/>
              <a:cs typeface="Courier New"/>
            </a:endParaRPr>
          </a:p>
        </p:txBody>
      </p:sp>
      <p:grpSp>
        <p:nvGrpSpPr>
          <p:cNvPr id="4" name="object 4"/>
          <p:cNvGrpSpPr/>
          <p:nvPr/>
        </p:nvGrpSpPr>
        <p:grpSpPr>
          <a:xfrm>
            <a:off x="5481635" y="1824038"/>
            <a:ext cx="2967355" cy="4806950"/>
            <a:chOff x="5481635" y="1824038"/>
            <a:chExt cx="2967355" cy="4806950"/>
          </a:xfrm>
        </p:grpSpPr>
        <p:sp>
          <p:nvSpPr>
            <p:cNvPr id="5" name="object 5"/>
            <p:cNvSpPr/>
            <p:nvPr/>
          </p:nvSpPr>
          <p:spPr>
            <a:xfrm>
              <a:off x="8381998" y="1895475"/>
              <a:ext cx="62230" cy="4730750"/>
            </a:xfrm>
            <a:custGeom>
              <a:avLst/>
              <a:gdLst/>
              <a:ahLst/>
              <a:cxnLst/>
              <a:rect l="l" t="t" r="r" b="b"/>
              <a:pathLst>
                <a:path w="62229" h="4730750">
                  <a:moveTo>
                    <a:pt x="0" y="0"/>
                  </a:moveTo>
                  <a:lnTo>
                    <a:pt x="61913" y="4730748"/>
                  </a:lnTo>
                </a:path>
              </a:pathLst>
            </a:custGeom>
            <a:ln w="9524">
              <a:solidFill>
                <a:srgbClr val="FF2600"/>
              </a:solidFill>
            </a:ln>
          </p:spPr>
          <p:txBody>
            <a:bodyPr wrap="square" lIns="0" tIns="0" rIns="0" bIns="0" rtlCol="0"/>
            <a:lstStyle/>
            <a:p>
              <a:endParaRPr/>
            </a:p>
          </p:txBody>
        </p:sp>
        <p:sp>
          <p:nvSpPr>
            <p:cNvPr id="6" name="object 6"/>
            <p:cNvSpPr/>
            <p:nvPr/>
          </p:nvSpPr>
          <p:spPr>
            <a:xfrm>
              <a:off x="5486398" y="1828801"/>
              <a:ext cx="31750" cy="4714875"/>
            </a:xfrm>
            <a:custGeom>
              <a:avLst/>
              <a:gdLst/>
              <a:ahLst/>
              <a:cxnLst/>
              <a:rect l="l" t="t" r="r" b="b"/>
              <a:pathLst>
                <a:path w="31750" h="4714875">
                  <a:moveTo>
                    <a:pt x="31749" y="0"/>
                  </a:moveTo>
                  <a:lnTo>
                    <a:pt x="0" y="4714873"/>
                  </a:lnTo>
                </a:path>
              </a:pathLst>
            </a:custGeom>
            <a:ln w="9524">
              <a:solidFill>
                <a:srgbClr val="0433FF"/>
              </a:solidFill>
            </a:ln>
          </p:spPr>
          <p:txBody>
            <a:bodyPr wrap="square" lIns="0" tIns="0" rIns="0" bIns="0" rtlCol="0"/>
            <a:lstStyle/>
            <a:p>
              <a:endParaRPr/>
            </a:p>
          </p:txBody>
        </p:sp>
      </p:grpSp>
      <p:sp>
        <p:nvSpPr>
          <p:cNvPr id="7" name="object 7"/>
          <p:cNvSpPr txBox="1"/>
          <p:nvPr/>
        </p:nvSpPr>
        <p:spPr>
          <a:xfrm>
            <a:off x="5009515" y="1395095"/>
            <a:ext cx="1196292" cy="396258"/>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FF"/>
                </a:solidFill>
                <a:latin typeface="Times New Roman"/>
                <a:cs typeface="Times New Roman"/>
              </a:rPr>
              <a:t>Browser</a:t>
            </a:r>
            <a:endParaRPr sz="2400" dirty="0">
              <a:latin typeface="Times New Roman"/>
              <a:cs typeface="Times New Roman"/>
            </a:endParaRPr>
          </a:p>
        </p:txBody>
      </p:sp>
      <p:grpSp>
        <p:nvGrpSpPr>
          <p:cNvPr id="8" name="object 8"/>
          <p:cNvGrpSpPr/>
          <p:nvPr/>
        </p:nvGrpSpPr>
        <p:grpSpPr>
          <a:xfrm>
            <a:off x="5486398" y="1895476"/>
            <a:ext cx="2905125" cy="630555"/>
            <a:chOff x="5486398" y="1895476"/>
            <a:chExt cx="2905125" cy="630555"/>
          </a:xfrm>
        </p:grpSpPr>
        <p:sp>
          <p:nvSpPr>
            <p:cNvPr id="9" name="object 9"/>
            <p:cNvSpPr/>
            <p:nvPr/>
          </p:nvSpPr>
          <p:spPr>
            <a:xfrm>
              <a:off x="5511109" y="1905001"/>
              <a:ext cx="2871470" cy="577850"/>
            </a:xfrm>
            <a:custGeom>
              <a:avLst/>
              <a:gdLst/>
              <a:ahLst/>
              <a:cxnLst/>
              <a:rect l="l" t="t" r="r" b="b"/>
              <a:pathLst>
                <a:path w="2871470" h="577850">
                  <a:moveTo>
                    <a:pt x="2870888" y="0"/>
                  </a:moveTo>
                  <a:lnTo>
                    <a:pt x="0" y="577641"/>
                  </a:lnTo>
                </a:path>
              </a:pathLst>
            </a:custGeom>
            <a:ln w="19049">
              <a:solidFill>
                <a:srgbClr val="8A8A8A"/>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5486398" y="2409882"/>
              <a:ext cx="122467" cy="115592"/>
            </a:xfrm>
            <a:prstGeom prst="rect">
              <a:avLst/>
            </a:prstGeom>
          </p:spPr>
        </p:pic>
      </p:grpSp>
      <p:sp>
        <p:nvSpPr>
          <p:cNvPr id="11" name="object 11"/>
          <p:cNvSpPr txBox="1"/>
          <p:nvPr/>
        </p:nvSpPr>
        <p:spPr>
          <a:xfrm rot="21000000">
            <a:off x="6183891" y="2014903"/>
            <a:ext cx="1291169" cy="203200"/>
          </a:xfrm>
          <a:prstGeom prst="rect">
            <a:avLst/>
          </a:prstGeom>
        </p:spPr>
        <p:txBody>
          <a:bodyPr vert="horz" wrap="square" lIns="0" tIns="0" rIns="0" bIns="0" rtlCol="0">
            <a:spAutoFit/>
          </a:bodyPr>
          <a:lstStyle/>
          <a:p>
            <a:pPr>
              <a:lnSpc>
                <a:spcPts val="1600"/>
              </a:lnSpc>
            </a:pPr>
            <a:r>
              <a:rPr sz="1600" b="1" spc="-25" dirty="0">
                <a:solidFill>
                  <a:srgbClr val="777777"/>
                </a:solidFill>
                <a:latin typeface="Times New Roman"/>
                <a:cs typeface="Times New Roman"/>
              </a:rPr>
              <a:t>Her</a:t>
            </a:r>
            <a:r>
              <a:rPr sz="2400" b="1" spc="-37" baseline="1736" dirty="0">
                <a:solidFill>
                  <a:srgbClr val="777777"/>
                </a:solidFill>
                <a:latin typeface="Times New Roman"/>
                <a:cs typeface="Times New Roman"/>
              </a:rPr>
              <a:t>e</a:t>
            </a:r>
            <a:r>
              <a:rPr sz="2400" b="1" spc="-37" baseline="1736" dirty="0">
                <a:solidFill>
                  <a:srgbClr val="777777"/>
                </a:solidFill>
                <a:latin typeface="Arial"/>
                <a:cs typeface="Arial"/>
              </a:rPr>
              <a:t>’</a:t>
            </a:r>
            <a:r>
              <a:rPr sz="2400" b="1" spc="-37" baseline="1736" dirty="0">
                <a:solidFill>
                  <a:srgbClr val="777777"/>
                </a:solidFill>
                <a:latin typeface="Times New Roman"/>
                <a:cs typeface="Times New Roman"/>
              </a:rPr>
              <a:t>s</a:t>
            </a:r>
            <a:r>
              <a:rPr sz="2400" b="1" spc="-89" baseline="1736" dirty="0">
                <a:solidFill>
                  <a:srgbClr val="777777"/>
                </a:solidFill>
                <a:latin typeface="Times New Roman"/>
                <a:cs typeface="Times New Roman"/>
              </a:rPr>
              <a:t> </a:t>
            </a:r>
            <a:r>
              <a:rPr sz="2400" b="1" baseline="1736" dirty="0">
                <a:solidFill>
                  <a:srgbClr val="777777"/>
                </a:solidFill>
                <a:latin typeface="Times New Roman"/>
                <a:cs typeface="Times New Roman"/>
              </a:rPr>
              <a:t>my</a:t>
            </a:r>
            <a:r>
              <a:rPr sz="2400" b="1" spc="-82" baseline="1736" dirty="0">
                <a:solidFill>
                  <a:srgbClr val="777777"/>
                </a:solidFill>
                <a:latin typeface="Times New Roman"/>
                <a:cs typeface="Times New Roman"/>
              </a:rPr>
              <a:t> </a:t>
            </a:r>
            <a:r>
              <a:rPr sz="2400" b="1" spc="-30" baseline="3472" dirty="0">
                <a:solidFill>
                  <a:srgbClr val="777777"/>
                </a:solidFill>
                <a:latin typeface="Times New Roman"/>
                <a:cs typeface="Times New Roman"/>
              </a:rPr>
              <a:t>ce</a:t>
            </a:r>
            <a:r>
              <a:rPr sz="2400" b="1" spc="-30" baseline="5208" dirty="0">
                <a:solidFill>
                  <a:srgbClr val="777777"/>
                </a:solidFill>
                <a:latin typeface="Times New Roman"/>
                <a:cs typeface="Times New Roman"/>
              </a:rPr>
              <a:t>rt</a:t>
            </a:r>
            <a:endParaRPr sz="2400" baseline="5208">
              <a:latin typeface="Times New Roman"/>
              <a:cs typeface="Times New Roman"/>
            </a:endParaRPr>
          </a:p>
        </p:txBody>
      </p:sp>
      <p:grpSp>
        <p:nvGrpSpPr>
          <p:cNvPr id="12" name="object 12"/>
          <p:cNvGrpSpPr/>
          <p:nvPr/>
        </p:nvGrpSpPr>
        <p:grpSpPr>
          <a:xfrm>
            <a:off x="5777441" y="2063101"/>
            <a:ext cx="2390140" cy="765175"/>
            <a:chOff x="5777441" y="2063101"/>
            <a:chExt cx="2390140" cy="765175"/>
          </a:xfrm>
        </p:grpSpPr>
        <p:sp>
          <p:nvSpPr>
            <p:cNvPr id="13" name="object 13"/>
            <p:cNvSpPr/>
            <p:nvPr/>
          </p:nvSpPr>
          <p:spPr>
            <a:xfrm>
              <a:off x="5782204" y="2067863"/>
              <a:ext cx="2380615" cy="755650"/>
            </a:xfrm>
            <a:custGeom>
              <a:avLst/>
              <a:gdLst/>
              <a:ahLst/>
              <a:cxnLst/>
              <a:rect l="l" t="t" r="r" b="b"/>
              <a:pathLst>
                <a:path w="2380615" h="755650">
                  <a:moveTo>
                    <a:pt x="2320497" y="0"/>
                  </a:moveTo>
                  <a:lnTo>
                    <a:pt x="0" y="441906"/>
                  </a:lnTo>
                  <a:lnTo>
                    <a:pt x="59692" y="755361"/>
                  </a:lnTo>
                  <a:lnTo>
                    <a:pt x="2380190" y="313455"/>
                  </a:lnTo>
                  <a:lnTo>
                    <a:pt x="2320497" y="0"/>
                  </a:lnTo>
                  <a:close/>
                </a:path>
              </a:pathLst>
            </a:custGeom>
            <a:solidFill>
              <a:srgbClr val="8A8A8A">
                <a:alpha val="65098"/>
              </a:srgbClr>
            </a:solidFill>
          </p:spPr>
          <p:txBody>
            <a:bodyPr wrap="square" lIns="0" tIns="0" rIns="0" bIns="0" rtlCol="0"/>
            <a:lstStyle/>
            <a:p>
              <a:endParaRPr/>
            </a:p>
          </p:txBody>
        </p:sp>
        <p:sp>
          <p:nvSpPr>
            <p:cNvPr id="14" name="object 14"/>
            <p:cNvSpPr/>
            <p:nvPr/>
          </p:nvSpPr>
          <p:spPr>
            <a:xfrm>
              <a:off x="5782204" y="2067864"/>
              <a:ext cx="2380615" cy="755650"/>
            </a:xfrm>
            <a:custGeom>
              <a:avLst/>
              <a:gdLst/>
              <a:ahLst/>
              <a:cxnLst/>
              <a:rect l="l" t="t" r="r" b="b"/>
              <a:pathLst>
                <a:path w="2380615" h="755650">
                  <a:moveTo>
                    <a:pt x="0" y="441905"/>
                  </a:moveTo>
                  <a:lnTo>
                    <a:pt x="2320497" y="0"/>
                  </a:lnTo>
                  <a:lnTo>
                    <a:pt x="2380190" y="313454"/>
                  </a:lnTo>
                  <a:lnTo>
                    <a:pt x="59692" y="755360"/>
                  </a:lnTo>
                  <a:lnTo>
                    <a:pt x="0" y="441905"/>
                  </a:lnTo>
                  <a:close/>
                </a:path>
              </a:pathLst>
            </a:custGeom>
            <a:ln w="9524">
              <a:solidFill>
                <a:srgbClr val="8A8A8A"/>
              </a:solidFill>
            </a:ln>
          </p:spPr>
          <p:txBody>
            <a:bodyPr wrap="square" lIns="0" tIns="0" rIns="0" bIns="0" rtlCol="0"/>
            <a:lstStyle/>
            <a:p>
              <a:endParaRPr/>
            </a:p>
          </p:txBody>
        </p:sp>
      </p:grpSp>
      <p:sp>
        <p:nvSpPr>
          <p:cNvPr id="15" name="object 15"/>
          <p:cNvSpPr txBox="1"/>
          <p:nvPr/>
        </p:nvSpPr>
        <p:spPr>
          <a:xfrm rot="20940000">
            <a:off x="5791638" y="2429346"/>
            <a:ext cx="2300698" cy="254000"/>
          </a:xfrm>
          <a:prstGeom prst="rect">
            <a:avLst/>
          </a:prstGeom>
        </p:spPr>
        <p:txBody>
          <a:bodyPr vert="horz" wrap="square" lIns="0" tIns="0" rIns="0" bIns="0" rtlCol="0">
            <a:spAutoFit/>
          </a:bodyPr>
          <a:lstStyle/>
          <a:p>
            <a:pPr>
              <a:lnSpc>
                <a:spcPts val="1864"/>
              </a:lnSpc>
            </a:pPr>
            <a:r>
              <a:rPr sz="2000" b="1" dirty="0">
                <a:solidFill>
                  <a:srgbClr val="777777"/>
                </a:solidFill>
                <a:latin typeface="Courier New"/>
                <a:cs typeface="Courier New"/>
              </a:rPr>
              <a:t>~2-3 KB of </a:t>
            </a:r>
            <a:r>
              <a:rPr sz="2000" b="1" spc="-20" dirty="0">
                <a:solidFill>
                  <a:srgbClr val="777777"/>
                </a:solidFill>
                <a:latin typeface="Courier New"/>
                <a:cs typeface="Courier New"/>
              </a:rPr>
              <a:t>data</a:t>
            </a:r>
            <a:endParaRPr sz="2000">
              <a:latin typeface="Courier New"/>
              <a:cs typeface="Courier New"/>
            </a:endParaRPr>
          </a:p>
        </p:txBody>
      </p:sp>
      <p:grpSp>
        <p:nvGrpSpPr>
          <p:cNvPr id="16" name="object 16"/>
          <p:cNvGrpSpPr/>
          <p:nvPr/>
        </p:nvGrpSpPr>
        <p:grpSpPr>
          <a:xfrm>
            <a:off x="5476873" y="2927350"/>
            <a:ext cx="2905125" cy="760095"/>
            <a:chOff x="5476873" y="2927350"/>
            <a:chExt cx="2905125" cy="760095"/>
          </a:xfrm>
        </p:grpSpPr>
        <p:sp>
          <p:nvSpPr>
            <p:cNvPr id="17" name="object 17"/>
            <p:cNvSpPr/>
            <p:nvPr/>
          </p:nvSpPr>
          <p:spPr>
            <a:xfrm>
              <a:off x="5486398" y="2936875"/>
              <a:ext cx="2871470" cy="711835"/>
            </a:xfrm>
            <a:custGeom>
              <a:avLst/>
              <a:gdLst/>
              <a:ahLst/>
              <a:cxnLst/>
              <a:rect l="l" t="t" r="r" b="b"/>
              <a:pathLst>
                <a:path w="2871470" h="711835">
                  <a:moveTo>
                    <a:pt x="0" y="0"/>
                  </a:moveTo>
                  <a:lnTo>
                    <a:pt x="2871134" y="711487"/>
                  </a:lnTo>
                </a:path>
              </a:pathLst>
            </a:custGeom>
            <a:ln w="19049">
              <a:solidFill>
                <a:srgbClr val="8A8A8A"/>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8258718" y="3573009"/>
              <a:ext cx="123280" cy="114330"/>
            </a:xfrm>
            <a:prstGeom prst="rect">
              <a:avLst/>
            </a:prstGeom>
          </p:spPr>
        </p:pic>
      </p:grpSp>
      <p:sp>
        <p:nvSpPr>
          <p:cNvPr id="19" name="object 19"/>
          <p:cNvSpPr txBox="1"/>
          <p:nvPr/>
        </p:nvSpPr>
        <p:spPr>
          <a:xfrm rot="660000">
            <a:off x="6443558" y="2913955"/>
            <a:ext cx="582475" cy="280670"/>
          </a:xfrm>
          <a:prstGeom prst="rect">
            <a:avLst/>
          </a:prstGeom>
        </p:spPr>
        <p:txBody>
          <a:bodyPr vert="horz" wrap="square" lIns="0" tIns="0" rIns="0" bIns="0" rtlCol="0">
            <a:spAutoFit/>
          </a:bodyPr>
          <a:lstStyle/>
          <a:p>
            <a:pPr>
              <a:lnSpc>
                <a:spcPts val="2210"/>
              </a:lnSpc>
            </a:pPr>
            <a:r>
              <a:rPr sz="2000" spc="-20" dirty="0">
                <a:solidFill>
                  <a:srgbClr val="777777"/>
                </a:solidFill>
                <a:latin typeface="Arial"/>
                <a:cs typeface="Arial"/>
              </a:rPr>
              <a:t>{PS}</a:t>
            </a:r>
            <a:endParaRPr sz="2000">
              <a:latin typeface="Arial"/>
              <a:cs typeface="Arial"/>
            </a:endParaRPr>
          </a:p>
        </p:txBody>
      </p:sp>
      <p:sp>
        <p:nvSpPr>
          <p:cNvPr id="20" name="object 20"/>
          <p:cNvSpPr txBox="1"/>
          <p:nvPr/>
        </p:nvSpPr>
        <p:spPr>
          <a:xfrm rot="660000">
            <a:off x="6911855" y="3111682"/>
            <a:ext cx="220417" cy="186055"/>
          </a:xfrm>
          <a:prstGeom prst="rect">
            <a:avLst/>
          </a:prstGeom>
        </p:spPr>
        <p:txBody>
          <a:bodyPr vert="horz" wrap="square" lIns="0" tIns="0" rIns="0" bIns="0" rtlCol="0">
            <a:spAutoFit/>
          </a:bodyPr>
          <a:lstStyle/>
          <a:p>
            <a:pPr>
              <a:lnSpc>
                <a:spcPts val="1465"/>
              </a:lnSpc>
            </a:pPr>
            <a:r>
              <a:rPr sz="1300" spc="-50" dirty="0">
                <a:solidFill>
                  <a:srgbClr val="8A8A8A"/>
                </a:solidFill>
                <a:latin typeface="Arial"/>
                <a:cs typeface="Arial"/>
              </a:rPr>
              <a:t>K</a:t>
            </a:r>
            <a:endParaRPr sz="1300">
              <a:latin typeface="Arial"/>
              <a:cs typeface="Arial"/>
            </a:endParaRPr>
          </a:p>
        </p:txBody>
      </p:sp>
      <p:sp>
        <p:nvSpPr>
          <p:cNvPr id="21" name="object 21"/>
          <p:cNvSpPr txBox="1"/>
          <p:nvPr/>
        </p:nvSpPr>
        <p:spPr>
          <a:xfrm rot="660000">
            <a:off x="7065114" y="3242799"/>
            <a:ext cx="450892" cy="118745"/>
          </a:xfrm>
          <a:prstGeom prst="rect">
            <a:avLst/>
          </a:prstGeom>
        </p:spPr>
        <p:txBody>
          <a:bodyPr vert="horz" wrap="square" lIns="0" tIns="0" rIns="0" bIns="0" rtlCol="0">
            <a:spAutoFit/>
          </a:bodyPr>
          <a:lstStyle/>
          <a:p>
            <a:pPr>
              <a:lnSpc>
                <a:spcPts val="935"/>
              </a:lnSpc>
            </a:pPr>
            <a:r>
              <a:rPr sz="900" spc="-10" dirty="0">
                <a:solidFill>
                  <a:srgbClr val="8A8A8A"/>
                </a:solidFill>
                <a:latin typeface="Arial"/>
                <a:cs typeface="Arial"/>
              </a:rPr>
              <a:t>Amazon</a:t>
            </a:r>
            <a:endParaRPr sz="900" dirty="0">
              <a:latin typeface="Arial"/>
              <a:cs typeface="Arial"/>
            </a:endParaRPr>
          </a:p>
        </p:txBody>
      </p:sp>
      <p:sp>
        <p:nvSpPr>
          <p:cNvPr id="22" name="object 22"/>
          <p:cNvSpPr txBox="1"/>
          <p:nvPr/>
        </p:nvSpPr>
        <p:spPr>
          <a:xfrm>
            <a:off x="1" y="1395095"/>
            <a:ext cx="5684586" cy="4976042"/>
          </a:xfrm>
          <a:prstGeom prst="rect">
            <a:avLst/>
          </a:prstGeom>
        </p:spPr>
        <p:txBody>
          <a:bodyPr vert="horz" wrap="square" lIns="0" tIns="12700" rIns="0" bIns="0" rtlCol="0">
            <a:spAutoFit/>
          </a:bodyPr>
          <a:lstStyle/>
          <a:p>
            <a:pPr marL="274320" indent="-223520">
              <a:lnSpc>
                <a:spcPts val="2250"/>
              </a:lnSpc>
              <a:spcBef>
                <a:spcPts val="100"/>
              </a:spcBef>
              <a:buChar char="•"/>
              <a:tabLst>
                <a:tab pos="274320" algn="l"/>
              </a:tabLst>
            </a:pPr>
            <a:r>
              <a:rPr sz="2000" dirty="0">
                <a:solidFill>
                  <a:srgbClr val="777777"/>
                </a:solidFill>
                <a:latin typeface="Arial"/>
                <a:cs typeface="Arial"/>
              </a:rPr>
              <a:t>For</a:t>
            </a:r>
            <a:r>
              <a:rPr sz="2000" spc="-50" dirty="0">
                <a:solidFill>
                  <a:srgbClr val="777777"/>
                </a:solidFill>
                <a:latin typeface="Arial"/>
                <a:cs typeface="Arial"/>
              </a:rPr>
              <a:t> </a:t>
            </a:r>
            <a:r>
              <a:rPr sz="2000" dirty="0">
                <a:solidFill>
                  <a:srgbClr val="777777"/>
                </a:solidFill>
                <a:latin typeface="Arial"/>
                <a:cs typeface="Arial"/>
              </a:rPr>
              <a:t>RSA,</a:t>
            </a:r>
            <a:r>
              <a:rPr sz="2000" spc="-50" dirty="0">
                <a:solidFill>
                  <a:srgbClr val="777777"/>
                </a:solidFill>
                <a:latin typeface="Arial"/>
                <a:cs typeface="Arial"/>
              </a:rPr>
              <a:t> </a:t>
            </a:r>
            <a:r>
              <a:rPr sz="2000" dirty="0">
                <a:solidFill>
                  <a:srgbClr val="777777"/>
                </a:solidFill>
                <a:latin typeface="Arial"/>
                <a:cs typeface="Arial"/>
              </a:rPr>
              <a:t>browser</a:t>
            </a:r>
            <a:r>
              <a:rPr sz="2000" spc="-50" dirty="0">
                <a:solidFill>
                  <a:srgbClr val="777777"/>
                </a:solidFill>
                <a:latin typeface="Arial"/>
                <a:cs typeface="Arial"/>
              </a:rPr>
              <a:t> </a:t>
            </a:r>
            <a:r>
              <a:rPr sz="2000" spc="-10" dirty="0">
                <a:solidFill>
                  <a:srgbClr val="777777"/>
                </a:solidFill>
                <a:latin typeface="Arial"/>
                <a:cs typeface="Arial"/>
              </a:rPr>
              <a:t>constructs</a:t>
            </a:r>
            <a:endParaRPr sz="2000" dirty="0">
              <a:latin typeface="Arial"/>
              <a:cs typeface="Arial"/>
            </a:endParaRPr>
          </a:p>
          <a:p>
            <a:pPr marL="266700">
              <a:lnSpc>
                <a:spcPts val="2250"/>
              </a:lnSpc>
            </a:pPr>
            <a:r>
              <a:rPr sz="2000" dirty="0">
                <a:solidFill>
                  <a:srgbClr val="777777"/>
                </a:solidFill>
                <a:latin typeface="MS PGothic"/>
                <a:cs typeface="MS PGothic"/>
              </a:rPr>
              <a:t>“</a:t>
            </a:r>
            <a:r>
              <a:rPr sz="2000" dirty="0">
                <a:solidFill>
                  <a:srgbClr val="777777"/>
                </a:solidFill>
                <a:latin typeface="Arial"/>
                <a:cs typeface="Arial"/>
              </a:rPr>
              <a:t>Premaster</a:t>
            </a:r>
            <a:r>
              <a:rPr sz="2000" spc="-40" dirty="0">
                <a:solidFill>
                  <a:srgbClr val="777777"/>
                </a:solidFill>
                <a:latin typeface="Arial"/>
                <a:cs typeface="Arial"/>
              </a:rPr>
              <a:t> </a:t>
            </a:r>
            <a:r>
              <a:rPr sz="2000" dirty="0">
                <a:solidFill>
                  <a:srgbClr val="777777"/>
                </a:solidFill>
                <a:latin typeface="Arial"/>
                <a:cs typeface="Arial"/>
              </a:rPr>
              <a:t>Secret</a:t>
            </a:r>
            <a:r>
              <a:rPr sz="2000" dirty="0">
                <a:solidFill>
                  <a:srgbClr val="777777"/>
                </a:solidFill>
                <a:latin typeface="MS PGothic"/>
                <a:cs typeface="MS PGothic"/>
              </a:rPr>
              <a:t>”</a:t>
            </a:r>
            <a:r>
              <a:rPr sz="2000" spc="-35" dirty="0">
                <a:solidFill>
                  <a:srgbClr val="777777"/>
                </a:solidFill>
                <a:latin typeface="MS PGothic"/>
                <a:cs typeface="MS PGothic"/>
              </a:rPr>
              <a:t> </a:t>
            </a:r>
            <a:r>
              <a:rPr sz="2000" b="1" spc="-25" dirty="0">
                <a:solidFill>
                  <a:srgbClr val="777777"/>
                </a:solidFill>
                <a:latin typeface="Arial"/>
                <a:cs typeface="Arial"/>
              </a:rPr>
              <a:t>PS</a:t>
            </a:r>
            <a:endParaRPr sz="2000" dirty="0">
              <a:latin typeface="Arial"/>
              <a:cs typeface="Arial"/>
            </a:endParaRPr>
          </a:p>
          <a:p>
            <a:pPr marL="266700" marR="678815" indent="-215900">
              <a:lnSpc>
                <a:spcPts val="2100"/>
              </a:lnSpc>
              <a:spcBef>
                <a:spcPts val="1320"/>
              </a:spcBef>
              <a:buChar char="•"/>
              <a:tabLst>
                <a:tab pos="266700" algn="l"/>
                <a:tab pos="274320" algn="l"/>
              </a:tabLst>
            </a:pPr>
            <a:r>
              <a:rPr sz="2000" dirty="0">
                <a:solidFill>
                  <a:srgbClr val="777777"/>
                </a:solidFill>
                <a:latin typeface="Arial"/>
                <a:cs typeface="Arial"/>
              </a:rPr>
              <a:t>	Browser</a:t>
            </a:r>
            <a:r>
              <a:rPr sz="2000" spc="-50" dirty="0">
                <a:solidFill>
                  <a:srgbClr val="777777"/>
                </a:solidFill>
                <a:latin typeface="Arial"/>
                <a:cs typeface="Arial"/>
              </a:rPr>
              <a:t> </a:t>
            </a:r>
            <a:r>
              <a:rPr sz="2000" dirty="0">
                <a:solidFill>
                  <a:srgbClr val="777777"/>
                </a:solidFill>
                <a:latin typeface="Arial"/>
                <a:cs typeface="Arial"/>
              </a:rPr>
              <a:t>sends</a:t>
            </a:r>
            <a:r>
              <a:rPr sz="2000" spc="-45" dirty="0">
                <a:solidFill>
                  <a:srgbClr val="777777"/>
                </a:solidFill>
                <a:latin typeface="Arial"/>
                <a:cs typeface="Arial"/>
              </a:rPr>
              <a:t> </a:t>
            </a:r>
            <a:r>
              <a:rPr sz="2000" dirty="0">
                <a:solidFill>
                  <a:srgbClr val="777777"/>
                </a:solidFill>
                <a:latin typeface="Arial"/>
                <a:cs typeface="Arial"/>
              </a:rPr>
              <a:t>PS</a:t>
            </a:r>
            <a:r>
              <a:rPr sz="2000" spc="-40" dirty="0">
                <a:solidFill>
                  <a:srgbClr val="777777"/>
                </a:solidFill>
                <a:latin typeface="Arial"/>
                <a:cs typeface="Arial"/>
              </a:rPr>
              <a:t> </a:t>
            </a:r>
            <a:r>
              <a:rPr sz="2000" dirty="0">
                <a:solidFill>
                  <a:srgbClr val="777777"/>
                </a:solidFill>
                <a:latin typeface="Arial"/>
                <a:cs typeface="Arial"/>
              </a:rPr>
              <a:t>encrypted</a:t>
            </a:r>
            <a:r>
              <a:rPr sz="2000" spc="-40" dirty="0">
                <a:solidFill>
                  <a:srgbClr val="777777"/>
                </a:solidFill>
                <a:latin typeface="Arial"/>
                <a:cs typeface="Arial"/>
              </a:rPr>
              <a:t> </a:t>
            </a:r>
            <a:r>
              <a:rPr sz="2000" spc="-10" dirty="0">
                <a:solidFill>
                  <a:srgbClr val="777777"/>
                </a:solidFill>
                <a:latin typeface="Arial"/>
                <a:cs typeface="Arial"/>
              </a:rPr>
              <a:t>using </a:t>
            </a:r>
            <a:r>
              <a:rPr sz="2000" dirty="0">
                <a:solidFill>
                  <a:srgbClr val="777777"/>
                </a:solidFill>
                <a:latin typeface="Arial"/>
                <a:cs typeface="Arial"/>
              </a:rPr>
              <a:t>Amazon’s</a:t>
            </a:r>
            <a:r>
              <a:rPr sz="2000" spc="-65" dirty="0">
                <a:solidFill>
                  <a:srgbClr val="777777"/>
                </a:solidFill>
                <a:latin typeface="Arial"/>
                <a:cs typeface="Arial"/>
              </a:rPr>
              <a:t> </a:t>
            </a:r>
            <a:r>
              <a:rPr sz="2000" dirty="0">
                <a:solidFill>
                  <a:srgbClr val="777777"/>
                </a:solidFill>
                <a:latin typeface="Arial"/>
                <a:cs typeface="Arial"/>
              </a:rPr>
              <a:t>public</a:t>
            </a:r>
            <a:r>
              <a:rPr sz="2000" spc="-55" dirty="0">
                <a:solidFill>
                  <a:srgbClr val="777777"/>
                </a:solidFill>
                <a:latin typeface="Arial"/>
                <a:cs typeface="Arial"/>
              </a:rPr>
              <a:t> </a:t>
            </a:r>
            <a:r>
              <a:rPr sz="2000" dirty="0">
                <a:solidFill>
                  <a:srgbClr val="777777"/>
                </a:solidFill>
                <a:latin typeface="Arial"/>
                <a:cs typeface="Arial"/>
              </a:rPr>
              <a:t>RSA</a:t>
            </a:r>
            <a:r>
              <a:rPr sz="2000" spc="-50" dirty="0">
                <a:solidFill>
                  <a:srgbClr val="777777"/>
                </a:solidFill>
                <a:latin typeface="Arial"/>
                <a:cs typeface="Arial"/>
              </a:rPr>
              <a:t> </a:t>
            </a:r>
            <a:r>
              <a:rPr sz="2000" dirty="0">
                <a:solidFill>
                  <a:srgbClr val="777777"/>
                </a:solidFill>
                <a:latin typeface="Arial"/>
                <a:cs typeface="Arial"/>
              </a:rPr>
              <a:t>key</a:t>
            </a:r>
            <a:r>
              <a:rPr sz="2000" spc="-45" dirty="0">
                <a:solidFill>
                  <a:srgbClr val="777777"/>
                </a:solidFill>
                <a:latin typeface="Arial"/>
                <a:cs typeface="Arial"/>
              </a:rPr>
              <a:t> </a:t>
            </a:r>
            <a:r>
              <a:rPr sz="2000" spc="-10" dirty="0">
                <a:solidFill>
                  <a:srgbClr val="777777"/>
                </a:solidFill>
                <a:latin typeface="Arial"/>
                <a:cs typeface="Arial"/>
              </a:rPr>
              <a:t>K</a:t>
            </a:r>
            <a:r>
              <a:rPr sz="1950" spc="-15" baseline="-21367" dirty="0">
                <a:solidFill>
                  <a:srgbClr val="777777"/>
                </a:solidFill>
                <a:latin typeface="Arial"/>
                <a:cs typeface="Arial"/>
              </a:rPr>
              <a:t>Amazon</a:t>
            </a:r>
            <a:endParaRPr sz="1950" baseline="-21367" dirty="0">
              <a:latin typeface="Arial"/>
              <a:cs typeface="Arial"/>
            </a:endParaRPr>
          </a:p>
          <a:p>
            <a:pPr marL="274320" indent="-223520">
              <a:lnSpc>
                <a:spcPts val="2300"/>
              </a:lnSpc>
              <a:spcBef>
                <a:spcPts val="980"/>
              </a:spcBef>
              <a:buChar char="•"/>
              <a:tabLst>
                <a:tab pos="274320" algn="l"/>
                <a:tab pos="4536440" algn="l"/>
              </a:tabLst>
            </a:pPr>
            <a:r>
              <a:rPr sz="2000" dirty="0">
                <a:solidFill>
                  <a:srgbClr val="777777"/>
                </a:solidFill>
                <a:latin typeface="Arial"/>
                <a:cs typeface="Arial"/>
              </a:rPr>
              <a:t>Using</a:t>
            </a:r>
            <a:r>
              <a:rPr sz="2000" spc="-30" dirty="0">
                <a:solidFill>
                  <a:srgbClr val="777777"/>
                </a:solidFill>
                <a:latin typeface="Arial"/>
                <a:cs typeface="Arial"/>
              </a:rPr>
              <a:t> </a:t>
            </a:r>
            <a:r>
              <a:rPr sz="2000" dirty="0">
                <a:solidFill>
                  <a:srgbClr val="777777"/>
                </a:solidFill>
                <a:latin typeface="Arial"/>
                <a:cs typeface="Arial"/>
              </a:rPr>
              <a:t>PS,</a:t>
            </a:r>
            <a:r>
              <a:rPr sz="2000" spc="-30" dirty="0">
                <a:solidFill>
                  <a:srgbClr val="777777"/>
                </a:solidFill>
                <a:latin typeface="Arial"/>
                <a:cs typeface="Arial"/>
              </a:rPr>
              <a:t> </a:t>
            </a:r>
            <a:r>
              <a:rPr sz="2000" dirty="0">
                <a:solidFill>
                  <a:srgbClr val="777777"/>
                </a:solidFill>
                <a:latin typeface="Arial"/>
                <a:cs typeface="Arial"/>
              </a:rPr>
              <a:t>R</a:t>
            </a:r>
            <a:r>
              <a:rPr sz="1950" baseline="-21367" dirty="0">
                <a:solidFill>
                  <a:srgbClr val="777777"/>
                </a:solidFill>
                <a:latin typeface="Arial"/>
                <a:cs typeface="Arial"/>
              </a:rPr>
              <a:t>B</a:t>
            </a:r>
            <a:r>
              <a:rPr sz="2000" dirty="0">
                <a:solidFill>
                  <a:srgbClr val="777777"/>
                </a:solidFill>
                <a:latin typeface="Arial"/>
                <a:cs typeface="Arial"/>
              </a:rPr>
              <a:t>,</a:t>
            </a:r>
            <a:r>
              <a:rPr sz="2000" spc="-35" dirty="0">
                <a:solidFill>
                  <a:srgbClr val="777777"/>
                </a:solidFill>
                <a:latin typeface="Arial"/>
                <a:cs typeface="Arial"/>
              </a:rPr>
              <a:t> </a:t>
            </a:r>
            <a:r>
              <a:rPr sz="2000" dirty="0">
                <a:solidFill>
                  <a:srgbClr val="777777"/>
                </a:solidFill>
                <a:latin typeface="Arial"/>
                <a:cs typeface="Arial"/>
              </a:rPr>
              <a:t>and</a:t>
            </a:r>
            <a:r>
              <a:rPr sz="2000" spc="-30" dirty="0">
                <a:solidFill>
                  <a:srgbClr val="777777"/>
                </a:solidFill>
                <a:latin typeface="Arial"/>
                <a:cs typeface="Arial"/>
              </a:rPr>
              <a:t> </a:t>
            </a:r>
            <a:r>
              <a:rPr sz="2000" dirty="0">
                <a:solidFill>
                  <a:srgbClr val="777777"/>
                </a:solidFill>
                <a:latin typeface="Arial"/>
                <a:cs typeface="Arial"/>
              </a:rPr>
              <a:t>R</a:t>
            </a:r>
            <a:r>
              <a:rPr sz="1950" baseline="-21367" dirty="0">
                <a:solidFill>
                  <a:srgbClr val="777777"/>
                </a:solidFill>
                <a:latin typeface="Arial"/>
                <a:cs typeface="Arial"/>
              </a:rPr>
              <a:t>S</a:t>
            </a:r>
            <a:r>
              <a:rPr sz="2000" dirty="0">
                <a:solidFill>
                  <a:srgbClr val="777777"/>
                </a:solidFill>
                <a:latin typeface="Arial"/>
                <a:cs typeface="Arial"/>
              </a:rPr>
              <a:t>,</a:t>
            </a:r>
            <a:r>
              <a:rPr sz="2000" spc="-30" dirty="0">
                <a:solidFill>
                  <a:srgbClr val="777777"/>
                </a:solidFill>
                <a:latin typeface="Arial"/>
                <a:cs typeface="Arial"/>
              </a:rPr>
              <a:t> </a:t>
            </a:r>
            <a:r>
              <a:rPr sz="2000" dirty="0">
                <a:solidFill>
                  <a:srgbClr val="777777"/>
                </a:solidFill>
                <a:latin typeface="Arial"/>
                <a:cs typeface="Arial"/>
              </a:rPr>
              <a:t>browser</a:t>
            </a:r>
            <a:r>
              <a:rPr sz="2000" spc="-30" dirty="0">
                <a:solidFill>
                  <a:srgbClr val="777777"/>
                </a:solidFill>
                <a:latin typeface="Arial"/>
                <a:cs typeface="Arial"/>
              </a:rPr>
              <a:t> </a:t>
            </a:r>
            <a:r>
              <a:rPr sz="2000" spc="-50" dirty="0">
                <a:solidFill>
                  <a:srgbClr val="777777"/>
                </a:solidFill>
                <a:latin typeface="Arial"/>
                <a:cs typeface="Arial"/>
              </a:rPr>
              <a:t>&amp;</a:t>
            </a:r>
            <a:r>
              <a:rPr sz="2000" dirty="0">
                <a:solidFill>
                  <a:srgbClr val="777777"/>
                </a:solidFill>
                <a:latin typeface="Arial"/>
                <a:cs typeface="Arial"/>
              </a:rPr>
              <a:t>	</a:t>
            </a:r>
            <a:r>
              <a:rPr lang="en-US" sz="2000" dirty="0" smtClean="0">
                <a:solidFill>
                  <a:srgbClr val="777777"/>
                </a:solidFill>
                <a:latin typeface="Arial"/>
                <a:cs typeface="Arial"/>
              </a:rPr>
              <a:t>       </a:t>
            </a:r>
            <a:r>
              <a:rPr sz="3000" b="1" spc="-37" baseline="1388" dirty="0" smtClean="0">
                <a:solidFill>
                  <a:srgbClr val="777777"/>
                </a:solidFill>
                <a:latin typeface="Arial"/>
                <a:cs typeface="Arial"/>
              </a:rPr>
              <a:t>PS</a:t>
            </a:r>
            <a:endParaRPr sz="3000" baseline="1388" dirty="0">
              <a:latin typeface="Arial"/>
              <a:cs typeface="Arial"/>
            </a:endParaRPr>
          </a:p>
          <a:p>
            <a:pPr marL="266700" marR="560705">
              <a:lnSpc>
                <a:spcPct val="94300"/>
              </a:lnSpc>
              <a:spcBef>
                <a:spcPts val="35"/>
              </a:spcBef>
            </a:pPr>
            <a:r>
              <a:rPr sz="2000" dirty="0">
                <a:solidFill>
                  <a:srgbClr val="777777"/>
                </a:solidFill>
                <a:latin typeface="Arial"/>
                <a:cs typeface="Arial"/>
              </a:rPr>
              <a:t>server</a:t>
            </a:r>
            <a:r>
              <a:rPr sz="2000" spc="-45" dirty="0">
                <a:solidFill>
                  <a:srgbClr val="777777"/>
                </a:solidFill>
                <a:latin typeface="Arial"/>
                <a:cs typeface="Arial"/>
              </a:rPr>
              <a:t> </a:t>
            </a:r>
            <a:r>
              <a:rPr sz="2000" dirty="0">
                <a:solidFill>
                  <a:srgbClr val="777777"/>
                </a:solidFill>
                <a:latin typeface="Arial"/>
                <a:cs typeface="Arial"/>
              </a:rPr>
              <a:t>derive</a:t>
            </a:r>
            <a:r>
              <a:rPr sz="2000" spc="-45" dirty="0">
                <a:solidFill>
                  <a:srgbClr val="777777"/>
                </a:solidFill>
                <a:latin typeface="Arial"/>
                <a:cs typeface="Arial"/>
              </a:rPr>
              <a:t> </a:t>
            </a:r>
            <a:r>
              <a:rPr sz="2000" dirty="0">
                <a:solidFill>
                  <a:srgbClr val="777777"/>
                </a:solidFill>
                <a:latin typeface="Arial"/>
                <a:cs typeface="Arial"/>
              </a:rPr>
              <a:t>symm.</a:t>
            </a:r>
            <a:r>
              <a:rPr sz="2000" spc="-35" dirty="0">
                <a:solidFill>
                  <a:srgbClr val="777777"/>
                </a:solidFill>
                <a:latin typeface="Arial"/>
                <a:cs typeface="Arial"/>
              </a:rPr>
              <a:t> </a:t>
            </a:r>
            <a:r>
              <a:rPr sz="2000" i="1" dirty="0">
                <a:solidFill>
                  <a:srgbClr val="777777"/>
                </a:solidFill>
                <a:latin typeface="Arial"/>
                <a:cs typeface="Arial"/>
              </a:rPr>
              <a:t>cipher</a:t>
            </a:r>
            <a:r>
              <a:rPr sz="2000" i="1" spc="-40" dirty="0">
                <a:solidFill>
                  <a:srgbClr val="777777"/>
                </a:solidFill>
                <a:latin typeface="Arial"/>
                <a:cs typeface="Arial"/>
              </a:rPr>
              <a:t> </a:t>
            </a:r>
            <a:r>
              <a:rPr sz="2000" i="1" spc="-20" dirty="0">
                <a:solidFill>
                  <a:srgbClr val="777777"/>
                </a:solidFill>
                <a:latin typeface="Arial"/>
                <a:cs typeface="Arial"/>
              </a:rPr>
              <a:t>keys </a:t>
            </a:r>
            <a:r>
              <a:rPr sz="2000" dirty="0">
                <a:solidFill>
                  <a:srgbClr val="777777"/>
                </a:solidFill>
                <a:latin typeface="Arial"/>
                <a:cs typeface="Arial"/>
              </a:rPr>
              <a:t>(C</a:t>
            </a:r>
            <a:r>
              <a:rPr sz="1950" baseline="-21367" dirty="0">
                <a:solidFill>
                  <a:srgbClr val="777777"/>
                </a:solidFill>
                <a:latin typeface="Arial"/>
                <a:cs typeface="Arial"/>
              </a:rPr>
              <a:t>B</a:t>
            </a:r>
            <a:r>
              <a:rPr sz="2000" dirty="0">
                <a:solidFill>
                  <a:srgbClr val="777777"/>
                </a:solidFill>
                <a:latin typeface="Arial"/>
                <a:cs typeface="Arial"/>
              </a:rPr>
              <a:t>,</a:t>
            </a:r>
            <a:r>
              <a:rPr sz="2000" spc="-20" dirty="0">
                <a:solidFill>
                  <a:srgbClr val="777777"/>
                </a:solidFill>
                <a:latin typeface="Arial"/>
                <a:cs typeface="Arial"/>
              </a:rPr>
              <a:t> </a:t>
            </a:r>
            <a:r>
              <a:rPr sz="2000" dirty="0">
                <a:solidFill>
                  <a:srgbClr val="777777"/>
                </a:solidFill>
                <a:latin typeface="Arial"/>
                <a:cs typeface="Arial"/>
              </a:rPr>
              <a:t>C</a:t>
            </a:r>
            <a:r>
              <a:rPr sz="1950" baseline="-21367" dirty="0">
                <a:solidFill>
                  <a:srgbClr val="777777"/>
                </a:solidFill>
                <a:latin typeface="Arial"/>
                <a:cs typeface="Arial"/>
              </a:rPr>
              <a:t>S</a:t>
            </a:r>
            <a:r>
              <a:rPr sz="2000" dirty="0">
                <a:solidFill>
                  <a:srgbClr val="777777"/>
                </a:solidFill>
                <a:latin typeface="Arial"/>
                <a:cs typeface="Arial"/>
              </a:rPr>
              <a:t>)</a:t>
            </a:r>
            <a:r>
              <a:rPr sz="2000" spc="-15" dirty="0">
                <a:solidFill>
                  <a:srgbClr val="777777"/>
                </a:solidFill>
                <a:latin typeface="Arial"/>
                <a:cs typeface="Arial"/>
              </a:rPr>
              <a:t> </a:t>
            </a:r>
            <a:r>
              <a:rPr sz="2000" dirty="0">
                <a:solidFill>
                  <a:srgbClr val="777777"/>
                </a:solidFill>
                <a:latin typeface="Arial"/>
                <a:cs typeface="Arial"/>
              </a:rPr>
              <a:t>&amp;</a:t>
            </a:r>
            <a:r>
              <a:rPr sz="2000" spc="-15" dirty="0">
                <a:solidFill>
                  <a:srgbClr val="777777"/>
                </a:solidFill>
                <a:latin typeface="Arial"/>
                <a:cs typeface="Arial"/>
              </a:rPr>
              <a:t> </a:t>
            </a:r>
            <a:r>
              <a:rPr sz="2000" dirty="0">
                <a:solidFill>
                  <a:srgbClr val="777777"/>
                </a:solidFill>
                <a:latin typeface="Arial"/>
                <a:cs typeface="Arial"/>
              </a:rPr>
              <a:t>MAC</a:t>
            </a:r>
            <a:r>
              <a:rPr sz="2000" spc="-10" dirty="0">
                <a:solidFill>
                  <a:srgbClr val="777777"/>
                </a:solidFill>
                <a:latin typeface="Arial"/>
                <a:cs typeface="Arial"/>
              </a:rPr>
              <a:t> </a:t>
            </a:r>
            <a:r>
              <a:rPr sz="2000" i="1" dirty="0">
                <a:solidFill>
                  <a:srgbClr val="777777"/>
                </a:solidFill>
                <a:latin typeface="Arial"/>
                <a:cs typeface="Arial"/>
              </a:rPr>
              <a:t>integrity</a:t>
            </a:r>
            <a:r>
              <a:rPr sz="2000" i="1" spc="-20" dirty="0">
                <a:solidFill>
                  <a:srgbClr val="777777"/>
                </a:solidFill>
                <a:latin typeface="Arial"/>
                <a:cs typeface="Arial"/>
              </a:rPr>
              <a:t> </a:t>
            </a:r>
            <a:r>
              <a:rPr sz="2000" i="1" dirty="0">
                <a:solidFill>
                  <a:srgbClr val="777777"/>
                </a:solidFill>
                <a:latin typeface="Arial"/>
                <a:cs typeface="Arial"/>
              </a:rPr>
              <a:t>keys</a:t>
            </a:r>
            <a:r>
              <a:rPr sz="2000" i="1" spc="-10" dirty="0">
                <a:solidFill>
                  <a:srgbClr val="777777"/>
                </a:solidFill>
                <a:latin typeface="Arial"/>
                <a:cs typeface="Arial"/>
              </a:rPr>
              <a:t> </a:t>
            </a:r>
            <a:r>
              <a:rPr sz="2000" dirty="0">
                <a:solidFill>
                  <a:srgbClr val="777777"/>
                </a:solidFill>
                <a:latin typeface="Arial"/>
                <a:cs typeface="Arial"/>
              </a:rPr>
              <a:t>(I</a:t>
            </a:r>
            <a:r>
              <a:rPr sz="1950" baseline="-21367" dirty="0">
                <a:solidFill>
                  <a:srgbClr val="777777"/>
                </a:solidFill>
                <a:latin typeface="Arial"/>
                <a:cs typeface="Arial"/>
              </a:rPr>
              <a:t>B</a:t>
            </a:r>
            <a:r>
              <a:rPr sz="2000" dirty="0">
                <a:solidFill>
                  <a:srgbClr val="777777"/>
                </a:solidFill>
                <a:latin typeface="Arial"/>
                <a:cs typeface="Arial"/>
              </a:rPr>
              <a:t>,</a:t>
            </a:r>
            <a:r>
              <a:rPr sz="2000" spc="-20" dirty="0">
                <a:solidFill>
                  <a:srgbClr val="777777"/>
                </a:solidFill>
                <a:latin typeface="Arial"/>
                <a:cs typeface="Arial"/>
              </a:rPr>
              <a:t> </a:t>
            </a:r>
            <a:r>
              <a:rPr sz="2000" spc="-25" dirty="0">
                <a:solidFill>
                  <a:srgbClr val="777777"/>
                </a:solidFill>
                <a:latin typeface="Arial"/>
                <a:cs typeface="Arial"/>
              </a:rPr>
              <a:t>I</a:t>
            </a:r>
            <a:r>
              <a:rPr sz="1950" spc="-37" baseline="-21367" dirty="0">
                <a:solidFill>
                  <a:srgbClr val="777777"/>
                </a:solidFill>
                <a:latin typeface="Arial"/>
                <a:cs typeface="Arial"/>
              </a:rPr>
              <a:t>S</a:t>
            </a:r>
            <a:r>
              <a:rPr sz="2000" spc="-25" dirty="0">
                <a:solidFill>
                  <a:srgbClr val="777777"/>
                </a:solidFill>
                <a:latin typeface="Arial"/>
                <a:cs typeface="Arial"/>
              </a:rPr>
              <a:t>) </a:t>
            </a:r>
            <a:r>
              <a:rPr sz="1800" dirty="0">
                <a:solidFill>
                  <a:srgbClr val="777777"/>
                </a:solidFill>
                <a:latin typeface="Arial"/>
                <a:cs typeface="Arial"/>
              </a:rPr>
              <a:t>–</a:t>
            </a:r>
            <a:r>
              <a:rPr sz="1800" spc="250" dirty="0">
                <a:solidFill>
                  <a:srgbClr val="777777"/>
                </a:solidFill>
                <a:latin typeface="Arial"/>
                <a:cs typeface="Arial"/>
              </a:rPr>
              <a:t> </a:t>
            </a:r>
            <a:r>
              <a:rPr sz="1800" dirty="0">
                <a:solidFill>
                  <a:srgbClr val="8A8A8A"/>
                </a:solidFill>
                <a:latin typeface="Arial"/>
                <a:cs typeface="Arial"/>
              </a:rPr>
              <a:t>One</a:t>
            </a:r>
            <a:r>
              <a:rPr sz="1800" spc="-5" dirty="0">
                <a:solidFill>
                  <a:srgbClr val="8A8A8A"/>
                </a:solidFill>
                <a:latin typeface="Arial"/>
                <a:cs typeface="Arial"/>
              </a:rPr>
              <a:t> </a:t>
            </a:r>
            <a:r>
              <a:rPr sz="1800" dirty="0">
                <a:solidFill>
                  <a:srgbClr val="8A8A8A"/>
                </a:solidFill>
                <a:latin typeface="Arial"/>
                <a:cs typeface="Arial"/>
              </a:rPr>
              <a:t>pair</a:t>
            </a:r>
            <a:r>
              <a:rPr sz="1800" spc="-10" dirty="0">
                <a:solidFill>
                  <a:srgbClr val="8A8A8A"/>
                </a:solidFill>
                <a:latin typeface="Arial"/>
                <a:cs typeface="Arial"/>
              </a:rPr>
              <a:t> </a:t>
            </a:r>
            <a:r>
              <a:rPr sz="1800" dirty="0">
                <a:solidFill>
                  <a:srgbClr val="8A8A8A"/>
                </a:solidFill>
                <a:latin typeface="Arial"/>
                <a:cs typeface="Arial"/>
              </a:rPr>
              <a:t>to</a:t>
            </a:r>
            <a:r>
              <a:rPr sz="1800" spc="-5" dirty="0">
                <a:solidFill>
                  <a:srgbClr val="8A8A8A"/>
                </a:solidFill>
                <a:latin typeface="Arial"/>
                <a:cs typeface="Arial"/>
              </a:rPr>
              <a:t> </a:t>
            </a:r>
            <a:r>
              <a:rPr sz="1800" dirty="0">
                <a:solidFill>
                  <a:srgbClr val="8A8A8A"/>
                </a:solidFill>
                <a:latin typeface="Arial"/>
                <a:cs typeface="Arial"/>
              </a:rPr>
              <a:t>use in</a:t>
            </a:r>
            <a:r>
              <a:rPr sz="1800" spc="-5" dirty="0">
                <a:solidFill>
                  <a:srgbClr val="8A8A8A"/>
                </a:solidFill>
                <a:latin typeface="Arial"/>
                <a:cs typeface="Arial"/>
              </a:rPr>
              <a:t> </a:t>
            </a:r>
            <a:r>
              <a:rPr sz="1800" dirty="0">
                <a:solidFill>
                  <a:srgbClr val="8A8A8A"/>
                </a:solidFill>
                <a:latin typeface="Arial"/>
                <a:cs typeface="Arial"/>
              </a:rPr>
              <a:t>each</a:t>
            </a:r>
            <a:r>
              <a:rPr sz="1800" spc="-5" dirty="0">
                <a:solidFill>
                  <a:srgbClr val="8A8A8A"/>
                </a:solidFill>
                <a:latin typeface="Arial"/>
                <a:cs typeface="Arial"/>
              </a:rPr>
              <a:t> </a:t>
            </a:r>
            <a:r>
              <a:rPr sz="1800" spc="-10" dirty="0">
                <a:solidFill>
                  <a:srgbClr val="8A8A8A"/>
                </a:solidFill>
                <a:latin typeface="Arial"/>
                <a:cs typeface="Arial"/>
              </a:rPr>
              <a:t>direction</a:t>
            </a:r>
            <a:endParaRPr sz="1800" dirty="0">
              <a:latin typeface="Arial"/>
              <a:cs typeface="Arial"/>
            </a:endParaRPr>
          </a:p>
          <a:p>
            <a:pPr marL="266700" marR="749935" indent="-215900">
              <a:lnSpc>
                <a:spcPts val="2200"/>
              </a:lnSpc>
              <a:spcBef>
                <a:spcPts val="1145"/>
              </a:spcBef>
              <a:buChar char="•"/>
              <a:tabLst>
                <a:tab pos="266700" algn="l"/>
                <a:tab pos="274320" algn="l"/>
              </a:tabLst>
            </a:pPr>
            <a:r>
              <a:rPr sz="2000" dirty="0">
                <a:latin typeface="Arial"/>
                <a:cs typeface="Arial"/>
              </a:rPr>
              <a:t>	Browser</a:t>
            </a:r>
            <a:r>
              <a:rPr sz="2000" spc="-50" dirty="0">
                <a:latin typeface="Arial"/>
                <a:cs typeface="Arial"/>
              </a:rPr>
              <a:t> </a:t>
            </a:r>
            <a:r>
              <a:rPr sz="2000" dirty="0">
                <a:latin typeface="Arial"/>
                <a:cs typeface="Arial"/>
              </a:rPr>
              <a:t>&amp;</a:t>
            </a:r>
            <a:r>
              <a:rPr sz="2000" spc="-45" dirty="0">
                <a:latin typeface="Arial"/>
                <a:cs typeface="Arial"/>
              </a:rPr>
              <a:t> </a:t>
            </a:r>
            <a:r>
              <a:rPr sz="2000" dirty="0">
                <a:latin typeface="Arial"/>
                <a:cs typeface="Arial"/>
              </a:rPr>
              <a:t>server</a:t>
            </a:r>
            <a:r>
              <a:rPr sz="2000" spc="-50" dirty="0">
                <a:latin typeface="Arial"/>
                <a:cs typeface="Arial"/>
              </a:rPr>
              <a:t> </a:t>
            </a:r>
            <a:r>
              <a:rPr sz="2000" dirty="0">
                <a:latin typeface="Arial"/>
                <a:cs typeface="Arial"/>
              </a:rPr>
              <a:t>exchange</a:t>
            </a:r>
            <a:r>
              <a:rPr sz="2000" spc="-45" dirty="0">
                <a:latin typeface="Arial"/>
                <a:cs typeface="Arial"/>
              </a:rPr>
              <a:t> </a:t>
            </a:r>
            <a:r>
              <a:rPr sz="2000" spc="-20" dirty="0">
                <a:latin typeface="Arial"/>
                <a:cs typeface="Arial"/>
              </a:rPr>
              <a:t>MACs </a:t>
            </a:r>
            <a:r>
              <a:rPr sz="2000" dirty="0">
                <a:latin typeface="Arial"/>
                <a:cs typeface="Arial"/>
              </a:rPr>
              <a:t>computed</a:t>
            </a:r>
            <a:r>
              <a:rPr sz="2000" spc="-40" dirty="0">
                <a:latin typeface="Arial"/>
                <a:cs typeface="Arial"/>
              </a:rPr>
              <a:t> </a:t>
            </a:r>
            <a:r>
              <a:rPr sz="2000" dirty="0">
                <a:latin typeface="Arial"/>
                <a:cs typeface="Arial"/>
              </a:rPr>
              <a:t>over</a:t>
            </a:r>
            <a:r>
              <a:rPr sz="2000" spc="-40" dirty="0">
                <a:latin typeface="Arial"/>
                <a:cs typeface="Arial"/>
              </a:rPr>
              <a:t> </a:t>
            </a:r>
            <a:r>
              <a:rPr sz="2000" dirty="0">
                <a:latin typeface="Arial"/>
                <a:cs typeface="Arial"/>
              </a:rPr>
              <a:t>entire</a:t>
            </a:r>
            <a:r>
              <a:rPr sz="2000" spc="-35" dirty="0">
                <a:latin typeface="Arial"/>
                <a:cs typeface="Arial"/>
              </a:rPr>
              <a:t> </a:t>
            </a:r>
            <a:r>
              <a:rPr sz="2000" dirty="0">
                <a:latin typeface="Arial"/>
                <a:cs typeface="Arial"/>
              </a:rPr>
              <a:t>dialog</a:t>
            </a:r>
            <a:r>
              <a:rPr sz="2000" spc="-40" dirty="0">
                <a:latin typeface="Arial"/>
                <a:cs typeface="Arial"/>
              </a:rPr>
              <a:t> </a:t>
            </a:r>
            <a:r>
              <a:rPr sz="2000" dirty="0">
                <a:latin typeface="Arial"/>
                <a:cs typeface="Arial"/>
              </a:rPr>
              <a:t>so</a:t>
            </a:r>
            <a:r>
              <a:rPr sz="2000" spc="-35" dirty="0">
                <a:latin typeface="Arial"/>
                <a:cs typeface="Arial"/>
              </a:rPr>
              <a:t> </a:t>
            </a:r>
            <a:r>
              <a:rPr sz="2000" spc="-25" dirty="0">
                <a:latin typeface="Arial"/>
                <a:cs typeface="Arial"/>
              </a:rPr>
              <a:t>far</a:t>
            </a:r>
            <a:endParaRPr sz="2000" dirty="0">
              <a:latin typeface="Arial"/>
              <a:cs typeface="Arial"/>
            </a:endParaRPr>
          </a:p>
          <a:p>
            <a:pPr marL="274320" indent="-223520">
              <a:lnSpc>
                <a:spcPct val="100000"/>
              </a:lnSpc>
              <a:spcBef>
                <a:spcPts val="960"/>
              </a:spcBef>
              <a:buChar char="•"/>
              <a:tabLst>
                <a:tab pos="274320" algn="l"/>
              </a:tabLst>
            </a:pPr>
            <a:r>
              <a:rPr sz="2000" dirty="0">
                <a:latin typeface="Arial"/>
                <a:cs typeface="Arial"/>
              </a:rPr>
              <a:t>If</a:t>
            </a:r>
            <a:r>
              <a:rPr sz="2000" spc="-40" dirty="0">
                <a:latin typeface="Arial"/>
                <a:cs typeface="Arial"/>
              </a:rPr>
              <a:t> </a:t>
            </a:r>
            <a:r>
              <a:rPr sz="2000" dirty="0">
                <a:latin typeface="Arial"/>
                <a:cs typeface="Arial"/>
              </a:rPr>
              <a:t>good</a:t>
            </a:r>
            <a:r>
              <a:rPr sz="2000" spc="-35" dirty="0">
                <a:latin typeface="Arial"/>
                <a:cs typeface="Arial"/>
              </a:rPr>
              <a:t> </a:t>
            </a:r>
            <a:r>
              <a:rPr sz="2000" dirty="0">
                <a:latin typeface="Arial"/>
                <a:cs typeface="Arial"/>
              </a:rPr>
              <a:t>MAC,</a:t>
            </a:r>
            <a:r>
              <a:rPr sz="2000" spc="-40" dirty="0">
                <a:latin typeface="Arial"/>
                <a:cs typeface="Arial"/>
              </a:rPr>
              <a:t> </a:t>
            </a:r>
            <a:r>
              <a:rPr sz="2000" dirty="0">
                <a:latin typeface="Arial"/>
                <a:cs typeface="Arial"/>
              </a:rPr>
              <a:t>Browser</a:t>
            </a:r>
            <a:r>
              <a:rPr sz="2000" spc="-40" dirty="0">
                <a:latin typeface="Arial"/>
                <a:cs typeface="Arial"/>
              </a:rPr>
              <a:t> </a:t>
            </a:r>
            <a:r>
              <a:rPr sz="2000" spc="-10" dirty="0">
                <a:latin typeface="Arial"/>
                <a:cs typeface="Arial"/>
              </a:rPr>
              <a:t>displays</a:t>
            </a:r>
            <a:endParaRPr sz="2000" dirty="0">
              <a:latin typeface="Arial"/>
              <a:cs typeface="Arial"/>
            </a:endParaRPr>
          </a:p>
          <a:p>
            <a:pPr marL="266700" marR="560070" indent="-215900">
              <a:lnSpc>
                <a:spcPts val="2200"/>
              </a:lnSpc>
              <a:spcBef>
                <a:spcPts val="1140"/>
              </a:spcBef>
              <a:buChar char="•"/>
              <a:tabLst>
                <a:tab pos="266700" algn="l"/>
                <a:tab pos="274320" algn="l"/>
              </a:tabLst>
            </a:pPr>
            <a:r>
              <a:rPr sz="2000" dirty="0">
                <a:latin typeface="Arial"/>
                <a:cs typeface="Arial"/>
              </a:rPr>
              <a:t>	All</a:t>
            </a:r>
            <a:r>
              <a:rPr sz="2000" spc="-60" dirty="0">
                <a:latin typeface="Arial"/>
                <a:cs typeface="Arial"/>
              </a:rPr>
              <a:t> </a:t>
            </a:r>
            <a:r>
              <a:rPr sz="2000" dirty="0">
                <a:latin typeface="Arial"/>
                <a:cs typeface="Arial"/>
              </a:rPr>
              <a:t>subsequent</a:t>
            </a:r>
            <a:r>
              <a:rPr sz="2000" spc="-60" dirty="0">
                <a:latin typeface="Arial"/>
                <a:cs typeface="Arial"/>
              </a:rPr>
              <a:t> </a:t>
            </a:r>
            <a:r>
              <a:rPr sz="2000" spc="-10" dirty="0">
                <a:latin typeface="Arial"/>
                <a:cs typeface="Arial"/>
              </a:rPr>
              <a:t>communication </a:t>
            </a:r>
            <a:r>
              <a:rPr sz="2000" dirty="0">
                <a:latin typeface="Arial"/>
                <a:cs typeface="Arial"/>
              </a:rPr>
              <a:t>encrypted</a:t>
            </a:r>
            <a:r>
              <a:rPr sz="2000" spc="-40" dirty="0">
                <a:latin typeface="Arial"/>
                <a:cs typeface="Arial"/>
              </a:rPr>
              <a:t> </a:t>
            </a:r>
            <a:r>
              <a:rPr sz="2000" dirty="0">
                <a:latin typeface="Arial"/>
                <a:cs typeface="Arial"/>
              </a:rPr>
              <a:t>w/</a:t>
            </a:r>
            <a:r>
              <a:rPr sz="2000" spc="-45" dirty="0">
                <a:latin typeface="Arial"/>
                <a:cs typeface="Arial"/>
              </a:rPr>
              <a:t> </a:t>
            </a:r>
            <a:r>
              <a:rPr sz="2000" dirty="0">
                <a:latin typeface="Arial"/>
                <a:cs typeface="Arial"/>
              </a:rPr>
              <a:t>symmetric</a:t>
            </a:r>
            <a:r>
              <a:rPr sz="2000" spc="-45" dirty="0">
                <a:latin typeface="Arial"/>
                <a:cs typeface="Arial"/>
              </a:rPr>
              <a:t> </a:t>
            </a:r>
            <a:r>
              <a:rPr sz="2000" dirty="0">
                <a:latin typeface="Arial"/>
                <a:cs typeface="Arial"/>
              </a:rPr>
              <a:t>cipher</a:t>
            </a:r>
            <a:r>
              <a:rPr sz="2000" spc="-45" dirty="0">
                <a:latin typeface="Arial"/>
                <a:cs typeface="Arial"/>
              </a:rPr>
              <a:t> </a:t>
            </a:r>
            <a:r>
              <a:rPr sz="2000" spc="-10" dirty="0">
                <a:latin typeface="Arial"/>
                <a:cs typeface="Arial"/>
              </a:rPr>
              <a:t>(e.g</a:t>
            </a:r>
            <a:r>
              <a:rPr sz="2000" spc="-10" dirty="0" smtClean="0">
                <a:latin typeface="Arial"/>
                <a:cs typeface="Arial"/>
              </a:rPr>
              <a:t>.,</a:t>
            </a:r>
            <a:r>
              <a:rPr sz="2000" dirty="0" smtClean="0">
                <a:solidFill>
                  <a:srgbClr val="0000FF"/>
                </a:solidFill>
                <a:latin typeface="Arial"/>
                <a:cs typeface="Arial"/>
              </a:rPr>
              <a:t>AES128</a:t>
            </a:r>
            <a:r>
              <a:rPr sz="2000" dirty="0">
                <a:latin typeface="Arial"/>
                <a:cs typeface="Arial"/>
              </a:rPr>
              <a:t>)</a:t>
            </a:r>
            <a:r>
              <a:rPr sz="2000" spc="-55" dirty="0">
                <a:latin typeface="Arial"/>
                <a:cs typeface="Arial"/>
              </a:rPr>
              <a:t> </a:t>
            </a:r>
            <a:r>
              <a:rPr sz="2000" dirty="0">
                <a:latin typeface="Arial"/>
                <a:cs typeface="Arial"/>
              </a:rPr>
              <a:t>cipher</a:t>
            </a:r>
            <a:r>
              <a:rPr sz="2000" spc="-55" dirty="0">
                <a:latin typeface="Arial"/>
                <a:cs typeface="Arial"/>
              </a:rPr>
              <a:t> </a:t>
            </a:r>
            <a:r>
              <a:rPr sz="2000" dirty="0">
                <a:latin typeface="Arial"/>
                <a:cs typeface="Arial"/>
              </a:rPr>
              <a:t>keys,</a:t>
            </a:r>
            <a:r>
              <a:rPr sz="2000" spc="-55" dirty="0">
                <a:latin typeface="Arial"/>
                <a:cs typeface="Arial"/>
              </a:rPr>
              <a:t> </a:t>
            </a:r>
            <a:r>
              <a:rPr sz="2000" spc="-20" dirty="0">
                <a:latin typeface="Arial"/>
                <a:cs typeface="Arial"/>
              </a:rPr>
              <a:t>MACs</a:t>
            </a:r>
            <a:endParaRPr sz="2000" dirty="0">
              <a:latin typeface="Arial"/>
              <a:cs typeface="Arial"/>
            </a:endParaRPr>
          </a:p>
          <a:p>
            <a:pPr marL="381000">
              <a:lnSpc>
                <a:spcPct val="100000"/>
              </a:lnSpc>
              <a:spcBef>
                <a:spcPts val="35"/>
              </a:spcBef>
            </a:pPr>
            <a:r>
              <a:rPr sz="1800" dirty="0">
                <a:latin typeface="Arial"/>
                <a:cs typeface="Arial"/>
              </a:rPr>
              <a:t>–</a:t>
            </a:r>
            <a:r>
              <a:rPr sz="1800" spc="245" dirty="0">
                <a:latin typeface="Arial"/>
                <a:cs typeface="Arial"/>
              </a:rPr>
              <a:t> </a:t>
            </a:r>
            <a:r>
              <a:rPr sz="1800" dirty="0">
                <a:latin typeface="Arial"/>
                <a:cs typeface="Arial"/>
              </a:rPr>
              <a:t>Sequence</a:t>
            </a:r>
            <a:r>
              <a:rPr sz="1800" spc="-10" dirty="0">
                <a:latin typeface="Arial"/>
                <a:cs typeface="Arial"/>
              </a:rPr>
              <a:t> </a:t>
            </a:r>
            <a:r>
              <a:rPr sz="1800" dirty="0">
                <a:latin typeface="Arial"/>
                <a:cs typeface="Arial"/>
              </a:rPr>
              <a:t>#’s</a:t>
            </a:r>
            <a:r>
              <a:rPr sz="1800" spc="-15" dirty="0">
                <a:latin typeface="Arial"/>
                <a:cs typeface="Arial"/>
              </a:rPr>
              <a:t> </a:t>
            </a:r>
            <a:r>
              <a:rPr sz="1800" dirty="0">
                <a:latin typeface="Arial"/>
                <a:cs typeface="Arial"/>
              </a:rPr>
              <a:t>thwart</a:t>
            </a:r>
            <a:r>
              <a:rPr sz="1800" spc="-15" dirty="0">
                <a:latin typeface="Arial"/>
                <a:cs typeface="Arial"/>
              </a:rPr>
              <a:t> </a:t>
            </a:r>
            <a:r>
              <a:rPr sz="1800" dirty="0">
                <a:solidFill>
                  <a:srgbClr val="FF0000"/>
                </a:solidFill>
                <a:latin typeface="Arial"/>
                <a:cs typeface="Arial"/>
              </a:rPr>
              <a:t>replay</a:t>
            </a:r>
            <a:r>
              <a:rPr sz="1800" spc="-15" dirty="0">
                <a:solidFill>
                  <a:srgbClr val="FF0000"/>
                </a:solidFill>
                <a:latin typeface="Arial"/>
                <a:cs typeface="Arial"/>
              </a:rPr>
              <a:t> </a:t>
            </a:r>
            <a:r>
              <a:rPr sz="1800" spc="-10" dirty="0">
                <a:solidFill>
                  <a:srgbClr val="FF0000"/>
                </a:solidFill>
                <a:latin typeface="Arial"/>
                <a:cs typeface="Arial"/>
              </a:rPr>
              <a:t>attacks</a:t>
            </a:r>
            <a:endParaRPr sz="1800" dirty="0">
              <a:latin typeface="Arial"/>
              <a:cs typeface="Arial"/>
            </a:endParaRPr>
          </a:p>
        </p:txBody>
      </p:sp>
      <p:sp>
        <p:nvSpPr>
          <p:cNvPr id="23" name="object 23"/>
          <p:cNvSpPr txBox="1"/>
          <p:nvPr/>
        </p:nvSpPr>
        <p:spPr>
          <a:xfrm>
            <a:off x="8462327" y="3462337"/>
            <a:ext cx="364490" cy="330200"/>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777777"/>
                </a:solidFill>
                <a:latin typeface="Arial"/>
                <a:cs typeface="Arial"/>
              </a:rPr>
              <a:t>PS</a:t>
            </a:r>
            <a:endParaRPr sz="2000">
              <a:latin typeface="Arial"/>
              <a:cs typeface="Arial"/>
            </a:endParaRPr>
          </a:p>
        </p:txBody>
      </p:sp>
      <p:grpSp>
        <p:nvGrpSpPr>
          <p:cNvPr id="24" name="object 24"/>
          <p:cNvGrpSpPr/>
          <p:nvPr/>
        </p:nvGrpSpPr>
        <p:grpSpPr>
          <a:xfrm>
            <a:off x="5476873" y="5059362"/>
            <a:ext cx="2905125" cy="760095"/>
            <a:chOff x="5476873" y="5059362"/>
            <a:chExt cx="2905125" cy="760095"/>
          </a:xfrm>
        </p:grpSpPr>
        <p:sp>
          <p:nvSpPr>
            <p:cNvPr id="25" name="object 25"/>
            <p:cNvSpPr/>
            <p:nvPr/>
          </p:nvSpPr>
          <p:spPr>
            <a:xfrm>
              <a:off x="5486398" y="5068887"/>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8258718" y="5705021"/>
              <a:ext cx="123280" cy="114330"/>
            </a:xfrm>
            <a:prstGeom prst="rect">
              <a:avLst/>
            </a:prstGeom>
          </p:spPr>
        </p:pic>
      </p:grpSp>
      <p:sp>
        <p:nvSpPr>
          <p:cNvPr id="27" name="object 27"/>
          <p:cNvSpPr txBox="1"/>
          <p:nvPr/>
        </p:nvSpPr>
        <p:spPr>
          <a:xfrm rot="720000">
            <a:off x="5901706" y="4893399"/>
            <a:ext cx="416780"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{M</a:t>
            </a:r>
            <a:endParaRPr sz="2000">
              <a:latin typeface="Arial"/>
              <a:cs typeface="Arial"/>
            </a:endParaRPr>
          </a:p>
        </p:txBody>
      </p:sp>
      <p:sp>
        <p:nvSpPr>
          <p:cNvPr id="28" name="object 28"/>
          <p:cNvSpPr txBox="1"/>
          <p:nvPr/>
        </p:nvSpPr>
        <p:spPr>
          <a:xfrm rot="720000">
            <a:off x="6172530" y="5074905"/>
            <a:ext cx="214410"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1</a:t>
            </a:r>
            <a:endParaRPr sz="1300">
              <a:latin typeface="Arial"/>
              <a:cs typeface="Arial"/>
            </a:endParaRPr>
          </a:p>
        </p:txBody>
      </p:sp>
      <p:sp>
        <p:nvSpPr>
          <p:cNvPr id="29" name="object 29"/>
          <p:cNvSpPr txBox="1"/>
          <p:nvPr/>
        </p:nvSpPr>
        <p:spPr>
          <a:xfrm rot="720000">
            <a:off x="6309840" y="5053492"/>
            <a:ext cx="1049364" cy="291465"/>
          </a:xfrm>
          <a:prstGeom prst="rect">
            <a:avLst/>
          </a:prstGeom>
        </p:spPr>
        <p:txBody>
          <a:bodyPr vert="horz" wrap="square" lIns="0" tIns="0" rIns="0" bIns="0" rtlCol="0">
            <a:spAutoFit/>
          </a:bodyPr>
          <a:lstStyle/>
          <a:p>
            <a:pPr>
              <a:lnSpc>
                <a:spcPts val="2295"/>
              </a:lnSpc>
            </a:pPr>
            <a:r>
              <a:rPr sz="3000" baseline="2777" dirty="0">
                <a:solidFill>
                  <a:srgbClr val="0000FF"/>
                </a:solidFill>
                <a:latin typeface="Arial"/>
                <a:cs typeface="Arial"/>
              </a:rPr>
              <a:t>,</a:t>
            </a:r>
            <a:r>
              <a:rPr sz="3000" spc="-44" baseline="2777" dirty="0">
                <a:solidFill>
                  <a:srgbClr val="0000FF"/>
                </a:solidFill>
                <a:latin typeface="Arial"/>
                <a:cs typeface="Arial"/>
              </a:rPr>
              <a:t> </a:t>
            </a:r>
            <a:r>
              <a:rPr sz="3000" spc="-15" baseline="1388" dirty="0">
                <a:solidFill>
                  <a:srgbClr val="0000FF"/>
                </a:solidFill>
                <a:latin typeface="Arial"/>
                <a:cs typeface="Arial"/>
              </a:rPr>
              <a:t>MAC</a:t>
            </a:r>
            <a:r>
              <a:rPr sz="2000" spc="-10" dirty="0">
                <a:solidFill>
                  <a:srgbClr val="0000FF"/>
                </a:solidFill>
                <a:latin typeface="Arial"/>
                <a:cs typeface="Arial"/>
              </a:rPr>
              <a:t>(M</a:t>
            </a:r>
            <a:endParaRPr sz="2000">
              <a:latin typeface="Arial"/>
              <a:cs typeface="Arial"/>
            </a:endParaRPr>
          </a:p>
        </p:txBody>
      </p:sp>
      <p:sp>
        <p:nvSpPr>
          <p:cNvPr id="30" name="object 30"/>
          <p:cNvSpPr txBox="1"/>
          <p:nvPr/>
        </p:nvSpPr>
        <p:spPr>
          <a:xfrm rot="720000">
            <a:off x="7240972" y="5318739"/>
            <a:ext cx="214410"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1</a:t>
            </a:r>
            <a:endParaRPr sz="1300">
              <a:latin typeface="Arial"/>
              <a:cs typeface="Arial"/>
            </a:endParaRPr>
          </a:p>
        </p:txBody>
      </p:sp>
      <p:sp>
        <p:nvSpPr>
          <p:cNvPr id="32" name="object 32"/>
          <p:cNvSpPr txBox="1"/>
          <p:nvPr/>
        </p:nvSpPr>
        <p:spPr>
          <a:xfrm rot="720000">
            <a:off x="7475039" y="5373042"/>
            <a:ext cx="223687"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B</a:t>
            </a:r>
            <a:endParaRPr sz="1300" dirty="0">
              <a:latin typeface="Arial"/>
              <a:cs typeface="Arial"/>
            </a:endParaRPr>
          </a:p>
        </p:txBody>
      </p:sp>
      <p:sp>
        <p:nvSpPr>
          <p:cNvPr id="33" name="object 33"/>
          <p:cNvSpPr txBox="1"/>
          <p:nvPr/>
        </p:nvSpPr>
        <p:spPr>
          <a:xfrm rot="720000">
            <a:off x="7577589" y="5266537"/>
            <a:ext cx="335095"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a:t>
            </a:r>
            <a:endParaRPr sz="2000" dirty="0">
              <a:latin typeface="Arial"/>
              <a:cs typeface="Arial"/>
            </a:endParaRPr>
          </a:p>
        </p:txBody>
      </p:sp>
      <p:sp>
        <p:nvSpPr>
          <p:cNvPr id="34" name="object 34"/>
          <p:cNvSpPr txBox="1"/>
          <p:nvPr/>
        </p:nvSpPr>
        <p:spPr>
          <a:xfrm rot="720000">
            <a:off x="7764675" y="5510234"/>
            <a:ext cx="291799" cy="165100"/>
          </a:xfrm>
          <a:prstGeom prst="rect">
            <a:avLst/>
          </a:prstGeom>
        </p:spPr>
        <p:txBody>
          <a:bodyPr vert="horz" wrap="square" lIns="0" tIns="0" rIns="0" bIns="0" rtlCol="0">
            <a:spAutoFit/>
          </a:bodyPr>
          <a:lstStyle/>
          <a:p>
            <a:pPr>
              <a:lnSpc>
                <a:spcPts val="969"/>
              </a:lnSpc>
            </a:pPr>
            <a:r>
              <a:rPr sz="1300" spc="-25" dirty="0">
                <a:solidFill>
                  <a:srgbClr val="0000FF"/>
                </a:solidFill>
                <a:latin typeface="Arial"/>
                <a:cs typeface="Arial"/>
              </a:rPr>
              <a:t>C</a:t>
            </a:r>
            <a:r>
              <a:rPr sz="1950" spc="-37" baseline="-21367" dirty="0">
                <a:solidFill>
                  <a:srgbClr val="0000FF"/>
                </a:solidFill>
                <a:latin typeface="Arial"/>
                <a:cs typeface="Arial"/>
              </a:rPr>
              <a:t>B</a:t>
            </a:r>
            <a:endParaRPr sz="1950" baseline="-21367">
              <a:latin typeface="Arial"/>
              <a:cs typeface="Arial"/>
            </a:endParaRPr>
          </a:p>
        </p:txBody>
      </p:sp>
      <p:grpSp>
        <p:nvGrpSpPr>
          <p:cNvPr id="35" name="object 35"/>
          <p:cNvGrpSpPr/>
          <p:nvPr/>
        </p:nvGrpSpPr>
        <p:grpSpPr>
          <a:xfrm>
            <a:off x="5561805" y="6009481"/>
            <a:ext cx="2938780" cy="570865"/>
            <a:chOff x="5561805" y="6009481"/>
            <a:chExt cx="2938780" cy="570865"/>
          </a:xfrm>
        </p:grpSpPr>
        <p:sp>
          <p:nvSpPr>
            <p:cNvPr id="36" name="object 36"/>
            <p:cNvSpPr/>
            <p:nvPr/>
          </p:nvSpPr>
          <p:spPr>
            <a:xfrm>
              <a:off x="5586621" y="6019006"/>
              <a:ext cx="2904490" cy="516890"/>
            </a:xfrm>
            <a:custGeom>
              <a:avLst/>
              <a:gdLst/>
              <a:ahLst/>
              <a:cxnLst/>
              <a:rect l="l" t="t" r="r" b="b"/>
              <a:pathLst>
                <a:path w="2904490" h="516890">
                  <a:moveTo>
                    <a:pt x="2904121" y="0"/>
                  </a:moveTo>
                  <a:lnTo>
                    <a:pt x="0" y="516288"/>
                  </a:lnTo>
                </a:path>
              </a:pathLst>
            </a:custGeom>
            <a:ln w="19049">
              <a:solidFill>
                <a:srgbClr val="FF4C00"/>
              </a:solidFill>
            </a:ln>
          </p:spPr>
          <p:txBody>
            <a:bodyPr wrap="square" lIns="0" tIns="0" rIns="0" bIns="0" rtlCol="0"/>
            <a:lstStyle/>
            <a:p>
              <a:endParaRPr/>
            </a:p>
          </p:txBody>
        </p:sp>
        <p:pic>
          <p:nvPicPr>
            <p:cNvPr id="37" name="object 37"/>
            <p:cNvPicPr/>
            <p:nvPr/>
          </p:nvPicPr>
          <p:blipFill>
            <a:blip r:embed="rId6" cstate="print"/>
            <a:stretch>
              <a:fillRect/>
            </a:stretch>
          </p:blipFill>
          <p:spPr>
            <a:xfrm>
              <a:off x="5561805" y="6463972"/>
              <a:ext cx="121960" cy="116088"/>
            </a:xfrm>
            <a:prstGeom prst="rect">
              <a:avLst/>
            </a:prstGeom>
          </p:spPr>
        </p:pic>
      </p:grpSp>
      <p:sp>
        <p:nvSpPr>
          <p:cNvPr id="38" name="object 38"/>
          <p:cNvSpPr txBox="1"/>
          <p:nvPr/>
        </p:nvSpPr>
        <p:spPr>
          <a:xfrm rot="21000000">
            <a:off x="5767001" y="6111427"/>
            <a:ext cx="417220" cy="285115"/>
          </a:xfrm>
          <a:prstGeom prst="rect">
            <a:avLst/>
          </a:prstGeom>
        </p:spPr>
        <p:txBody>
          <a:bodyPr vert="horz" wrap="square" lIns="0" tIns="0" rIns="0" bIns="0" rtlCol="0">
            <a:spAutoFit/>
          </a:bodyPr>
          <a:lstStyle/>
          <a:p>
            <a:pPr>
              <a:lnSpc>
                <a:spcPts val="2245"/>
              </a:lnSpc>
            </a:pPr>
            <a:r>
              <a:rPr sz="2000" spc="-25" dirty="0">
                <a:solidFill>
                  <a:srgbClr val="FF0000"/>
                </a:solidFill>
                <a:latin typeface="Arial"/>
                <a:cs typeface="Arial"/>
              </a:rPr>
              <a:t>{M</a:t>
            </a:r>
            <a:endParaRPr sz="2000">
              <a:latin typeface="Arial"/>
              <a:cs typeface="Arial"/>
            </a:endParaRPr>
          </a:p>
        </p:txBody>
      </p:sp>
      <p:sp>
        <p:nvSpPr>
          <p:cNvPr id="39" name="object 39"/>
          <p:cNvSpPr txBox="1"/>
          <p:nvPr/>
        </p:nvSpPr>
        <p:spPr>
          <a:xfrm rot="21000000">
            <a:off x="6077641" y="6214265"/>
            <a:ext cx="214410"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2</a:t>
            </a:r>
            <a:endParaRPr sz="1300">
              <a:latin typeface="Arial"/>
              <a:cs typeface="Arial"/>
            </a:endParaRPr>
          </a:p>
        </p:txBody>
      </p:sp>
      <p:sp>
        <p:nvSpPr>
          <p:cNvPr id="40" name="object 40"/>
          <p:cNvSpPr txBox="1"/>
          <p:nvPr/>
        </p:nvSpPr>
        <p:spPr>
          <a:xfrm rot="21000000">
            <a:off x="6180541" y="5965661"/>
            <a:ext cx="1050154" cy="295910"/>
          </a:xfrm>
          <a:prstGeom prst="rect">
            <a:avLst/>
          </a:prstGeom>
        </p:spPr>
        <p:txBody>
          <a:bodyPr vert="horz" wrap="square" lIns="0" tIns="0" rIns="0" bIns="0" rtlCol="0">
            <a:spAutoFit/>
          </a:bodyPr>
          <a:lstStyle/>
          <a:p>
            <a:pPr>
              <a:lnSpc>
                <a:spcPts val="2330"/>
              </a:lnSpc>
            </a:pPr>
            <a:r>
              <a:rPr sz="2000" dirty="0">
                <a:solidFill>
                  <a:srgbClr val="FF0000"/>
                </a:solidFill>
                <a:latin typeface="Arial"/>
                <a:cs typeface="Arial"/>
              </a:rPr>
              <a:t>,</a:t>
            </a:r>
            <a:r>
              <a:rPr sz="2000" spc="-30" dirty="0">
                <a:solidFill>
                  <a:srgbClr val="FF0000"/>
                </a:solidFill>
                <a:latin typeface="Arial"/>
                <a:cs typeface="Arial"/>
              </a:rPr>
              <a:t> </a:t>
            </a:r>
            <a:r>
              <a:rPr sz="2000" spc="-10" dirty="0">
                <a:solidFill>
                  <a:srgbClr val="FF0000"/>
                </a:solidFill>
                <a:latin typeface="Arial"/>
                <a:cs typeface="Arial"/>
              </a:rPr>
              <a:t>MAC</a:t>
            </a:r>
            <a:r>
              <a:rPr sz="3000" spc="-15" baseline="2777" dirty="0">
                <a:solidFill>
                  <a:srgbClr val="FF0000"/>
                </a:solidFill>
                <a:latin typeface="Arial"/>
                <a:cs typeface="Arial"/>
              </a:rPr>
              <a:t>(M</a:t>
            </a:r>
            <a:endParaRPr sz="3000" baseline="2777">
              <a:latin typeface="Arial"/>
              <a:cs typeface="Arial"/>
            </a:endParaRPr>
          </a:p>
        </p:txBody>
      </p:sp>
      <p:sp>
        <p:nvSpPr>
          <p:cNvPr id="41" name="object 41"/>
          <p:cNvSpPr txBox="1"/>
          <p:nvPr/>
        </p:nvSpPr>
        <p:spPr>
          <a:xfrm rot="21000000">
            <a:off x="7153842" y="6007339"/>
            <a:ext cx="214410"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2</a:t>
            </a:r>
            <a:endParaRPr sz="1300" dirty="0">
              <a:latin typeface="Arial"/>
              <a:cs typeface="Arial"/>
            </a:endParaRPr>
          </a:p>
        </p:txBody>
      </p:sp>
      <p:sp>
        <p:nvSpPr>
          <p:cNvPr id="42" name="object 42"/>
          <p:cNvSpPr txBox="1"/>
          <p:nvPr/>
        </p:nvSpPr>
        <p:spPr>
          <a:xfrm rot="21000000">
            <a:off x="7198556" y="5846611"/>
            <a:ext cx="321476" cy="282575"/>
          </a:xfrm>
          <a:prstGeom prst="rect">
            <a:avLst/>
          </a:prstGeom>
        </p:spPr>
        <p:txBody>
          <a:bodyPr vert="horz" wrap="square" lIns="0" tIns="0" rIns="0" bIns="0" rtlCol="0">
            <a:spAutoFit/>
          </a:bodyPr>
          <a:lstStyle/>
          <a:p>
            <a:pPr>
              <a:lnSpc>
                <a:spcPts val="2225"/>
              </a:lnSpc>
            </a:pPr>
            <a:r>
              <a:rPr sz="2000" spc="-25" dirty="0">
                <a:solidFill>
                  <a:srgbClr val="FF0000"/>
                </a:solidFill>
                <a:latin typeface="Arial"/>
                <a:cs typeface="Arial"/>
              </a:rPr>
              <a:t>,I</a:t>
            </a:r>
            <a:endParaRPr sz="2000">
              <a:latin typeface="Arial"/>
              <a:cs typeface="Arial"/>
            </a:endParaRPr>
          </a:p>
        </p:txBody>
      </p:sp>
      <p:sp>
        <p:nvSpPr>
          <p:cNvPr id="43" name="object 43"/>
          <p:cNvSpPr txBox="1"/>
          <p:nvPr/>
        </p:nvSpPr>
        <p:spPr>
          <a:xfrm rot="21000000">
            <a:off x="7389640" y="5960992"/>
            <a:ext cx="223687"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S</a:t>
            </a:r>
            <a:endParaRPr sz="1300">
              <a:latin typeface="Arial"/>
              <a:cs typeface="Arial"/>
            </a:endParaRPr>
          </a:p>
        </p:txBody>
      </p:sp>
      <p:sp>
        <p:nvSpPr>
          <p:cNvPr id="44" name="object 44"/>
          <p:cNvSpPr txBox="1"/>
          <p:nvPr/>
        </p:nvSpPr>
        <p:spPr>
          <a:xfrm rot="21000000">
            <a:off x="7454975" y="5795428"/>
            <a:ext cx="335095" cy="283210"/>
          </a:xfrm>
          <a:prstGeom prst="rect">
            <a:avLst/>
          </a:prstGeom>
        </p:spPr>
        <p:txBody>
          <a:bodyPr vert="horz" wrap="square" lIns="0" tIns="0" rIns="0" bIns="0" rtlCol="0">
            <a:spAutoFit/>
          </a:bodyPr>
          <a:lstStyle/>
          <a:p>
            <a:pPr>
              <a:lnSpc>
                <a:spcPts val="2230"/>
              </a:lnSpc>
            </a:pPr>
            <a:r>
              <a:rPr sz="2000" spc="-25" dirty="0">
                <a:solidFill>
                  <a:srgbClr val="FF0000"/>
                </a:solidFill>
                <a:latin typeface="Arial"/>
                <a:cs typeface="Arial"/>
              </a:rPr>
              <a:t>)}</a:t>
            </a:r>
            <a:endParaRPr sz="2000">
              <a:latin typeface="Arial"/>
              <a:cs typeface="Arial"/>
            </a:endParaRPr>
          </a:p>
        </p:txBody>
      </p:sp>
      <p:sp>
        <p:nvSpPr>
          <p:cNvPr id="45" name="object 45"/>
          <p:cNvSpPr txBox="1"/>
          <p:nvPr/>
        </p:nvSpPr>
        <p:spPr>
          <a:xfrm rot="21000000">
            <a:off x="7701371" y="5957297"/>
            <a:ext cx="293352" cy="165100"/>
          </a:xfrm>
          <a:prstGeom prst="rect">
            <a:avLst/>
          </a:prstGeom>
        </p:spPr>
        <p:txBody>
          <a:bodyPr vert="horz" wrap="square" lIns="0" tIns="0" rIns="0" bIns="0" rtlCol="0">
            <a:spAutoFit/>
          </a:bodyPr>
          <a:lstStyle/>
          <a:p>
            <a:pPr>
              <a:lnSpc>
                <a:spcPts val="1005"/>
              </a:lnSpc>
            </a:pPr>
            <a:r>
              <a:rPr sz="1300" spc="-25" dirty="0">
                <a:solidFill>
                  <a:srgbClr val="FF0000"/>
                </a:solidFill>
                <a:latin typeface="Arial"/>
                <a:cs typeface="Arial"/>
              </a:rPr>
              <a:t>C</a:t>
            </a:r>
            <a:r>
              <a:rPr sz="1950" spc="-37" baseline="-19230" dirty="0">
                <a:solidFill>
                  <a:srgbClr val="FF0000"/>
                </a:solidFill>
                <a:latin typeface="Arial"/>
                <a:cs typeface="Arial"/>
              </a:rPr>
              <a:t>S</a:t>
            </a:r>
            <a:endParaRPr sz="1950" baseline="-19230">
              <a:latin typeface="Arial"/>
              <a:cs typeface="Arial"/>
            </a:endParaRPr>
          </a:p>
        </p:txBody>
      </p:sp>
      <p:grpSp>
        <p:nvGrpSpPr>
          <p:cNvPr id="46" name="object 46"/>
          <p:cNvGrpSpPr/>
          <p:nvPr/>
        </p:nvGrpSpPr>
        <p:grpSpPr>
          <a:xfrm>
            <a:off x="5562598" y="4333875"/>
            <a:ext cx="2828925" cy="570230"/>
            <a:chOff x="5562598" y="4333875"/>
            <a:chExt cx="2828925" cy="570230"/>
          </a:xfrm>
        </p:grpSpPr>
        <p:sp>
          <p:nvSpPr>
            <p:cNvPr id="47" name="object 47"/>
            <p:cNvSpPr/>
            <p:nvPr/>
          </p:nvSpPr>
          <p:spPr>
            <a:xfrm>
              <a:off x="5587385" y="4343400"/>
              <a:ext cx="2794635" cy="516255"/>
            </a:xfrm>
            <a:custGeom>
              <a:avLst/>
              <a:gdLst/>
              <a:ahLst/>
              <a:cxnLst/>
              <a:rect l="l" t="t" r="r" b="b"/>
              <a:pathLst>
                <a:path w="2794634" h="516254">
                  <a:moveTo>
                    <a:pt x="2794613" y="0"/>
                  </a:moveTo>
                  <a:lnTo>
                    <a:pt x="0" y="516122"/>
                  </a:lnTo>
                </a:path>
              </a:pathLst>
            </a:custGeom>
            <a:ln w="19049">
              <a:solidFill>
                <a:srgbClr val="FF4C00"/>
              </a:solidFill>
            </a:ln>
          </p:spPr>
          <p:txBody>
            <a:bodyPr wrap="square" lIns="0" tIns="0" rIns="0" bIns="0" rtlCol="0"/>
            <a:lstStyle/>
            <a:p>
              <a:endParaRPr/>
            </a:p>
          </p:txBody>
        </p:sp>
        <p:pic>
          <p:nvPicPr>
            <p:cNvPr id="48" name="object 48"/>
            <p:cNvPicPr/>
            <p:nvPr/>
          </p:nvPicPr>
          <p:blipFill>
            <a:blip r:embed="rId7" cstate="print"/>
            <a:stretch>
              <a:fillRect/>
            </a:stretch>
          </p:blipFill>
          <p:spPr>
            <a:xfrm>
              <a:off x="5562598" y="4787771"/>
              <a:ext cx="122116" cy="115947"/>
            </a:xfrm>
            <a:prstGeom prst="rect">
              <a:avLst/>
            </a:prstGeom>
          </p:spPr>
        </p:pic>
      </p:grpSp>
      <p:sp>
        <p:nvSpPr>
          <p:cNvPr id="58" name="object 58"/>
          <p:cNvSpPr txBox="1"/>
          <p:nvPr/>
        </p:nvSpPr>
        <p:spPr>
          <a:xfrm>
            <a:off x="6945780" y="1283035"/>
            <a:ext cx="2048839" cy="382156"/>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3300"/>
                </a:solidFill>
                <a:latin typeface="Times New Roman"/>
                <a:cs typeface="Times New Roman"/>
              </a:rPr>
              <a:t>Amazon</a:t>
            </a:r>
            <a:endParaRPr sz="2400" dirty="0">
              <a:latin typeface="Times New Roman"/>
              <a:cs typeface="Times New Roman"/>
            </a:endParaRPr>
          </a:p>
        </p:txBody>
      </p:sp>
      <p:sp>
        <p:nvSpPr>
          <p:cNvPr id="59" name="object 59"/>
          <p:cNvSpPr txBox="1"/>
          <p:nvPr/>
        </p:nvSpPr>
        <p:spPr>
          <a:xfrm>
            <a:off x="8181819" y="1318533"/>
            <a:ext cx="1431572" cy="382156"/>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3300"/>
                </a:solidFill>
                <a:latin typeface="Times New Roman"/>
                <a:cs typeface="Times New Roman"/>
              </a:rPr>
              <a:t>Server</a:t>
            </a:r>
            <a:endParaRPr sz="2400" dirty="0">
              <a:latin typeface="Times New Roman"/>
              <a:cs typeface="Times New Roman"/>
            </a:endParaRPr>
          </a:p>
        </p:txBody>
      </p:sp>
      <p:sp>
        <p:nvSpPr>
          <p:cNvPr id="60" name="object 31"/>
          <p:cNvSpPr txBox="1"/>
          <p:nvPr/>
        </p:nvSpPr>
        <p:spPr>
          <a:xfrm rot="720000">
            <a:off x="7322894" y="5207068"/>
            <a:ext cx="321188"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,I</a:t>
            </a:r>
            <a:endParaRPr sz="2000" dirty="0">
              <a:latin typeface="Arial"/>
              <a:cs typeface="Arial"/>
            </a:endParaRPr>
          </a:p>
        </p:txBody>
      </p:sp>
      <p:sp>
        <p:nvSpPr>
          <p:cNvPr id="65" name="TextBox 64"/>
          <p:cNvSpPr txBox="1"/>
          <p:nvPr/>
        </p:nvSpPr>
        <p:spPr>
          <a:xfrm>
            <a:off x="0" y="6435306"/>
            <a:ext cx="3381554" cy="338554"/>
          </a:xfrm>
          <a:prstGeom prst="rect">
            <a:avLst/>
          </a:prstGeom>
          <a:noFill/>
        </p:spPr>
        <p:txBody>
          <a:bodyPr wrap="square" rtlCol="0">
            <a:spAutoFit/>
          </a:bodyPr>
          <a:lstStyle/>
          <a:p>
            <a:r>
              <a:rPr lang="en-US" dirty="0" smtClean="0">
                <a:solidFill>
                  <a:srgbClr val="FF3300"/>
                </a:solidFill>
              </a:rPr>
              <a:t>Slides from Dave Wagner, UCB</a:t>
            </a:r>
            <a:endParaRPr lang="en-US" dirty="0">
              <a:solidFill>
                <a:srgbClr val="FF3300"/>
              </a:solidFill>
            </a:endParaRPr>
          </a:p>
        </p:txBody>
      </p:sp>
      <p:grpSp>
        <p:nvGrpSpPr>
          <p:cNvPr id="67" name="object 52"/>
          <p:cNvGrpSpPr/>
          <p:nvPr/>
        </p:nvGrpSpPr>
        <p:grpSpPr>
          <a:xfrm>
            <a:off x="5476873" y="3536950"/>
            <a:ext cx="2905125" cy="760095"/>
            <a:chOff x="5476873" y="3536950"/>
            <a:chExt cx="2905125" cy="760095"/>
          </a:xfrm>
        </p:grpSpPr>
        <p:sp>
          <p:nvSpPr>
            <p:cNvPr id="68" name="object 53"/>
            <p:cNvSpPr/>
            <p:nvPr/>
          </p:nvSpPr>
          <p:spPr>
            <a:xfrm>
              <a:off x="5486398" y="3546474"/>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69" name="object 54"/>
            <p:cNvPicPr/>
            <p:nvPr/>
          </p:nvPicPr>
          <p:blipFill>
            <a:blip r:embed="rId5" cstate="print"/>
            <a:stretch>
              <a:fillRect/>
            </a:stretch>
          </p:blipFill>
          <p:spPr>
            <a:xfrm>
              <a:off x="8258718" y="4182608"/>
              <a:ext cx="123280" cy="114330"/>
            </a:xfrm>
            <a:prstGeom prst="rect">
              <a:avLst/>
            </a:prstGeom>
          </p:spPr>
        </p:pic>
      </p:grpSp>
      <p:sp>
        <p:nvSpPr>
          <p:cNvPr id="70" name="object 55"/>
          <p:cNvSpPr txBox="1"/>
          <p:nvPr/>
        </p:nvSpPr>
        <p:spPr>
          <a:xfrm rot="720000">
            <a:off x="6156921" y="3604693"/>
            <a:ext cx="1901744" cy="307777"/>
          </a:xfrm>
          <a:prstGeom prst="rect">
            <a:avLst/>
          </a:prstGeom>
        </p:spPr>
        <p:txBody>
          <a:bodyPr vert="horz" wrap="square" lIns="0" tIns="0" rIns="0" bIns="0" rtlCol="0">
            <a:spAutoFit/>
          </a:bodyPr>
          <a:lstStyle/>
          <a:p>
            <a:pPr>
              <a:lnSpc>
                <a:spcPts val="2365"/>
              </a:lnSpc>
            </a:pPr>
            <a:r>
              <a:rPr sz="3000" spc="-15" baseline="4166" dirty="0" smtClean="0">
                <a:solidFill>
                  <a:srgbClr val="0000FF"/>
                </a:solidFill>
                <a:latin typeface="Arial"/>
                <a:cs typeface="Arial"/>
              </a:rPr>
              <a:t>MAC</a:t>
            </a:r>
            <a:r>
              <a:rPr sz="3000" spc="-15" baseline="2777" dirty="0" smtClean="0">
                <a:solidFill>
                  <a:srgbClr val="0000FF"/>
                </a:solidFill>
                <a:latin typeface="Arial"/>
                <a:cs typeface="Arial"/>
              </a:rPr>
              <a:t>(</a:t>
            </a:r>
            <a:r>
              <a:rPr sz="3000" i="1" spc="-15" baseline="2777" dirty="0" err="1" smtClean="0">
                <a:solidFill>
                  <a:srgbClr val="0000FF"/>
                </a:solidFill>
                <a:latin typeface="Arial"/>
                <a:cs typeface="Arial"/>
              </a:rPr>
              <a:t>dialog</a:t>
            </a:r>
            <a:r>
              <a:rPr sz="2000" spc="-10" dirty="0" err="1" smtClean="0">
                <a:solidFill>
                  <a:srgbClr val="0000FF"/>
                </a:solidFill>
                <a:latin typeface="Arial"/>
                <a:cs typeface="Arial"/>
              </a:rPr>
              <a:t>,I</a:t>
            </a:r>
            <a:r>
              <a:rPr lang="en-US" sz="2000" spc="-10" dirty="0" smtClean="0">
                <a:solidFill>
                  <a:srgbClr val="0000FF"/>
                </a:solidFill>
                <a:latin typeface="Arial"/>
                <a:cs typeface="Arial"/>
              </a:rPr>
              <a:t>   )</a:t>
            </a:r>
            <a:endParaRPr sz="2000" dirty="0">
              <a:latin typeface="Arial"/>
              <a:cs typeface="Arial"/>
            </a:endParaRPr>
          </a:p>
        </p:txBody>
      </p:sp>
      <p:sp>
        <p:nvSpPr>
          <p:cNvPr id="71" name="TextBox 70"/>
          <p:cNvSpPr txBox="1"/>
          <p:nvPr/>
        </p:nvSpPr>
        <p:spPr>
          <a:xfrm>
            <a:off x="7574410" y="3849213"/>
            <a:ext cx="332142" cy="338554"/>
          </a:xfrm>
          <a:prstGeom prst="rect">
            <a:avLst/>
          </a:prstGeom>
          <a:noFill/>
        </p:spPr>
        <p:txBody>
          <a:bodyPr wrap="none" rtlCol="0">
            <a:spAutoFit/>
          </a:bodyPr>
          <a:lstStyle/>
          <a:p>
            <a:r>
              <a:rPr lang="en-US" dirty="0" smtClean="0"/>
              <a:t>B</a:t>
            </a:r>
            <a:endParaRPr lang="en-US" dirty="0"/>
          </a:p>
        </p:txBody>
      </p:sp>
      <p:sp>
        <p:nvSpPr>
          <p:cNvPr id="72" name="object 49"/>
          <p:cNvSpPr txBox="1"/>
          <p:nvPr/>
        </p:nvSpPr>
        <p:spPr>
          <a:xfrm rot="21000000">
            <a:off x="6057946" y="4270454"/>
            <a:ext cx="1861989" cy="307777"/>
          </a:xfrm>
          <a:prstGeom prst="rect">
            <a:avLst/>
          </a:prstGeom>
        </p:spPr>
        <p:txBody>
          <a:bodyPr vert="horz" wrap="square" lIns="0" tIns="0" rIns="0" bIns="0" rtlCol="0">
            <a:spAutoFit/>
          </a:bodyPr>
          <a:lstStyle/>
          <a:p>
            <a:pPr>
              <a:lnSpc>
                <a:spcPts val="2390"/>
              </a:lnSpc>
            </a:pPr>
            <a:r>
              <a:rPr sz="2000" spc="-10" dirty="0" smtClean="0">
                <a:solidFill>
                  <a:srgbClr val="FF0000"/>
                </a:solidFill>
                <a:latin typeface="Arial"/>
                <a:cs typeface="Arial"/>
              </a:rPr>
              <a:t>MAC</a:t>
            </a:r>
            <a:r>
              <a:rPr sz="3000" spc="-15" baseline="1388" dirty="0" smtClean="0">
                <a:solidFill>
                  <a:srgbClr val="FF0000"/>
                </a:solidFill>
                <a:latin typeface="Arial"/>
                <a:cs typeface="Arial"/>
              </a:rPr>
              <a:t>(</a:t>
            </a:r>
            <a:r>
              <a:rPr sz="3000" i="1" spc="-15" baseline="2777" dirty="0" err="1" smtClean="0">
                <a:solidFill>
                  <a:srgbClr val="FF0000"/>
                </a:solidFill>
                <a:latin typeface="Arial"/>
                <a:cs typeface="Arial"/>
              </a:rPr>
              <a:t>dialog</a:t>
            </a:r>
            <a:r>
              <a:rPr sz="3000" spc="-15" baseline="4166" dirty="0" err="1" smtClean="0">
                <a:solidFill>
                  <a:srgbClr val="FF0000"/>
                </a:solidFill>
                <a:latin typeface="Arial"/>
                <a:cs typeface="Arial"/>
              </a:rPr>
              <a:t>,I</a:t>
            </a:r>
            <a:r>
              <a:rPr lang="en-US" sz="3000" spc="-15" baseline="4166" dirty="0" smtClean="0">
                <a:solidFill>
                  <a:srgbClr val="FF0000"/>
                </a:solidFill>
                <a:latin typeface="Arial"/>
                <a:cs typeface="Arial"/>
              </a:rPr>
              <a:t>   )</a:t>
            </a:r>
            <a:endParaRPr sz="3000" baseline="4166" dirty="0">
              <a:latin typeface="Arial"/>
              <a:cs typeface="Arial"/>
            </a:endParaRPr>
          </a:p>
        </p:txBody>
      </p:sp>
      <p:sp>
        <p:nvSpPr>
          <p:cNvPr id="73" name="object 50"/>
          <p:cNvSpPr txBox="1"/>
          <p:nvPr/>
        </p:nvSpPr>
        <p:spPr>
          <a:xfrm rot="21000000">
            <a:off x="7643968" y="4268968"/>
            <a:ext cx="223687"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S</a:t>
            </a:r>
            <a:endParaRPr sz="1300" dirty="0">
              <a:latin typeface="Arial"/>
              <a:cs typeface="Arial"/>
            </a:endParaRPr>
          </a:p>
        </p:txBody>
      </p:sp>
    </p:spTree>
    <p:extLst>
      <p:ext uri="{BB962C8B-B14F-4D97-AF65-F5344CB8AC3E}">
        <p14:creationId xmlns:p14="http://schemas.microsoft.com/office/powerpoint/2010/main" val="1504308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51297" y="5274055"/>
            <a:ext cx="333501" cy="462279"/>
          </a:xfrm>
          <a:prstGeom prst="rect">
            <a:avLst/>
          </a:prstGeom>
        </p:spPr>
      </p:pic>
      <p:sp>
        <p:nvSpPr>
          <p:cNvPr id="3" name="object 3"/>
          <p:cNvSpPr txBox="1">
            <a:spLocks noGrp="1"/>
          </p:cNvSpPr>
          <p:nvPr>
            <p:ph type="title"/>
          </p:nvPr>
        </p:nvSpPr>
        <p:spPr>
          <a:prstGeom prst="rect">
            <a:avLst/>
          </a:prstGeom>
        </p:spPr>
        <p:txBody>
          <a:bodyPr vert="horz" wrap="square" lIns="0" tIns="58420" rIns="0" bIns="0" rtlCol="0">
            <a:spAutoFit/>
          </a:bodyPr>
          <a:lstStyle/>
          <a:p>
            <a:pPr marL="12700">
              <a:lnSpc>
                <a:spcPct val="100000"/>
              </a:lnSpc>
              <a:spcBef>
                <a:spcPts val="100"/>
              </a:spcBef>
            </a:pPr>
            <a:r>
              <a:rPr sz="3000" dirty="0"/>
              <a:t>Alternative:</a:t>
            </a:r>
            <a:r>
              <a:rPr sz="3000" spc="-45" dirty="0"/>
              <a:t> </a:t>
            </a:r>
            <a:r>
              <a:rPr sz="3000" dirty="0"/>
              <a:t>Key</a:t>
            </a:r>
            <a:r>
              <a:rPr sz="3000" spc="-35" dirty="0"/>
              <a:t> </a:t>
            </a:r>
            <a:r>
              <a:rPr sz="3000" dirty="0"/>
              <a:t>Exchange</a:t>
            </a:r>
            <a:r>
              <a:rPr sz="3000" spc="-35" dirty="0"/>
              <a:t> </a:t>
            </a:r>
            <a:r>
              <a:rPr sz="3000" dirty="0"/>
              <a:t>via</a:t>
            </a:r>
            <a:r>
              <a:rPr sz="3000" spc="-40" dirty="0"/>
              <a:t> </a:t>
            </a:r>
            <a:r>
              <a:rPr sz="3000" spc="-10" dirty="0"/>
              <a:t>Diffie-Hellman</a:t>
            </a:r>
            <a:endParaRPr sz="3000" dirty="0"/>
          </a:p>
        </p:txBody>
      </p:sp>
      <p:sp>
        <p:nvSpPr>
          <p:cNvPr id="4" name="object 4"/>
          <p:cNvSpPr txBox="1"/>
          <p:nvPr/>
        </p:nvSpPr>
        <p:spPr>
          <a:xfrm>
            <a:off x="586739" y="1379220"/>
            <a:ext cx="4131310" cy="4775200"/>
          </a:xfrm>
          <a:prstGeom prst="rect">
            <a:avLst/>
          </a:prstGeom>
        </p:spPr>
        <p:txBody>
          <a:bodyPr vert="horz" wrap="square" lIns="0" tIns="44450" rIns="0" bIns="0" rtlCol="0">
            <a:spAutoFit/>
          </a:bodyPr>
          <a:lstStyle/>
          <a:p>
            <a:pPr marL="254000" marR="42545" indent="-215900">
              <a:lnSpc>
                <a:spcPct val="89600"/>
              </a:lnSpc>
              <a:spcBef>
                <a:spcPts val="350"/>
              </a:spcBef>
              <a:buChar char="•"/>
              <a:tabLst>
                <a:tab pos="254000" algn="l"/>
                <a:tab pos="261620" algn="l"/>
              </a:tabLst>
            </a:pPr>
            <a:r>
              <a:rPr sz="2000" dirty="0">
                <a:latin typeface="Arial"/>
                <a:cs typeface="Arial"/>
              </a:rPr>
              <a:t>	For</a:t>
            </a:r>
            <a:r>
              <a:rPr sz="2000" spc="-40" dirty="0">
                <a:latin typeface="Arial"/>
                <a:cs typeface="Arial"/>
              </a:rPr>
              <a:t> </a:t>
            </a:r>
            <a:r>
              <a:rPr sz="2000" spc="-10" dirty="0">
                <a:latin typeface="Arial"/>
                <a:cs typeface="Arial"/>
              </a:rPr>
              <a:t>Diffie-</a:t>
            </a:r>
            <a:r>
              <a:rPr sz="2000" dirty="0">
                <a:latin typeface="Arial"/>
                <a:cs typeface="Arial"/>
              </a:rPr>
              <a:t>Hellman,</a:t>
            </a:r>
            <a:r>
              <a:rPr sz="2000" spc="-40" dirty="0">
                <a:latin typeface="Arial"/>
                <a:cs typeface="Arial"/>
              </a:rPr>
              <a:t> </a:t>
            </a:r>
            <a:r>
              <a:rPr sz="2000" spc="-10" dirty="0">
                <a:latin typeface="Arial"/>
                <a:cs typeface="Arial"/>
              </a:rPr>
              <a:t>server </a:t>
            </a:r>
            <a:r>
              <a:rPr sz="2000" dirty="0">
                <a:latin typeface="Arial"/>
                <a:cs typeface="Arial"/>
              </a:rPr>
              <a:t>generates</a:t>
            </a:r>
            <a:r>
              <a:rPr sz="2000" spc="-40" dirty="0">
                <a:latin typeface="Arial"/>
                <a:cs typeface="Arial"/>
              </a:rPr>
              <a:t> </a:t>
            </a:r>
            <a:r>
              <a:rPr sz="2000" dirty="0">
                <a:latin typeface="Arial"/>
                <a:cs typeface="Arial"/>
              </a:rPr>
              <a:t>random</a:t>
            </a:r>
            <a:r>
              <a:rPr sz="2000" spc="-40" dirty="0">
                <a:latin typeface="Arial"/>
                <a:cs typeface="Arial"/>
              </a:rPr>
              <a:t> </a:t>
            </a:r>
            <a:r>
              <a:rPr sz="2000" dirty="0">
                <a:solidFill>
                  <a:srgbClr val="FF0000"/>
                </a:solidFill>
                <a:latin typeface="Arial"/>
                <a:cs typeface="Arial"/>
              </a:rPr>
              <a:t>a</a:t>
            </a:r>
            <a:r>
              <a:rPr sz="2000" dirty="0">
                <a:latin typeface="Arial"/>
                <a:cs typeface="Arial"/>
              </a:rPr>
              <a:t>,</a:t>
            </a:r>
            <a:r>
              <a:rPr sz="2000" spc="-35" dirty="0">
                <a:latin typeface="Arial"/>
                <a:cs typeface="Arial"/>
              </a:rPr>
              <a:t> </a:t>
            </a:r>
            <a:r>
              <a:rPr sz="2000" dirty="0">
                <a:latin typeface="Arial"/>
                <a:cs typeface="Arial"/>
              </a:rPr>
              <a:t>sends</a:t>
            </a:r>
            <a:r>
              <a:rPr sz="2000" spc="-40" dirty="0">
                <a:latin typeface="Arial"/>
                <a:cs typeface="Arial"/>
              </a:rPr>
              <a:t> </a:t>
            </a:r>
            <a:r>
              <a:rPr sz="2000" spc="-10" dirty="0">
                <a:latin typeface="Arial"/>
                <a:cs typeface="Arial"/>
              </a:rPr>
              <a:t>public </a:t>
            </a:r>
            <a:r>
              <a:rPr sz="2000" dirty="0">
                <a:latin typeface="Arial"/>
                <a:cs typeface="Arial"/>
              </a:rPr>
              <a:t>params</a:t>
            </a:r>
            <a:r>
              <a:rPr sz="2000" spc="-25" dirty="0">
                <a:latin typeface="Arial"/>
                <a:cs typeface="Arial"/>
              </a:rPr>
              <a:t> </a:t>
            </a:r>
            <a:r>
              <a:rPr sz="2000" dirty="0">
                <a:latin typeface="Arial"/>
                <a:cs typeface="Arial"/>
              </a:rPr>
              <a:t>and</a:t>
            </a:r>
            <a:r>
              <a:rPr sz="2000" spc="-20" dirty="0">
                <a:latin typeface="Arial"/>
                <a:cs typeface="Arial"/>
              </a:rPr>
              <a:t> </a:t>
            </a:r>
            <a:r>
              <a:rPr sz="2000" dirty="0">
                <a:latin typeface="Arial"/>
                <a:cs typeface="Arial"/>
              </a:rPr>
              <a:t>g</a:t>
            </a:r>
            <a:r>
              <a:rPr sz="1950" baseline="25641" dirty="0">
                <a:latin typeface="Arial"/>
                <a:cs typeface="Arial"/>
              </a:rPr>
              <a:t>a</a:t>
            </a:r>
            <a:r>
              <a:rPr sz="1950" spc="254" baseline="25641" dirty="0">
                <a:latin typeface="Arial"/>
                <a:cs typeface="Arial"/>
              </a:rPr>
              <a:t> </a:t>
            </a:r>
            <a:r>
              <a:rPr sz="2000" dirty="0">
                <a:latin typeface="Arial"/>
                <a:cs typeface="Arial"/>
              </a:rPr>
              <a:t>mod</a:t>
            </a:r>
            <a:r>
              <a:rPr sz="2000" spc="-20" dirty="0">
                <a:latin typeface="Arial"/>
                <a:cs typeface="Arial"/>
              </a:rPr>
              <a:t> </a:t>
            </a:r>
            <a:r>
              <a:rPr sz="2000" spc="-50" dirty="0">
                <a:latin typeface="Arial"/>
                <a:cs typeface="Arial"/>
              </a:rPr>
              <a:t>p</a:t>
            </a:r>
            <a:endParaRPr sz="2000">
              <a:latin typeface="Arial"/>
              <a:cs typeface="Arial"/>
            </a:endParaRPr>
          </a:p>
          <a:p>
            <a:pPr marL="368300">
              <a:lnSpc>
                <a:spcPts val="2095"/>
              </a:lnSpc>
            </a:pPr>
            <a:r>
              <a:rPr sz="1800" dirty="0">
                <a:latin typeface="Arial"/>
                <a:cs typeface="Arial"/>
              </a:rPr>
              <a:t>–</a:t>
            </a:r>
            <a:r>
              <a:rPr sz="1800" spc="240" dirty="0">
                <a:latin typeface="Arial"/>
                <a:cs typeface="Arial"/>
              </a:rPr>
              <a:t> </a:t>
            </a:r>
            <a:r>
              <a:rPr sz="1800" dirty="0">
                <a:solidFill>
                  <a:srgbClr val="FF8000"/>
                </a:solidFill>
                <a:latin typeface="Arial"/>
                <a:cs typeface="Arial"/>
              </a:rPr>
              <a:t>Signed</a:t>
            </a:r>
            <a:r>
              <a:rPr sz="1800" spc="-15" dirty="0">
                <a:solidFill>
                  <a:srgbClr val="FF8000"/>
                </a:solidFill>
                <a:latin typeface="Arial"/>
                <a:cs typeface="Arial"/>
              </a:rPr>
              <a:t> </a:t>
            </a:r>
            <a:r>
              <a:rPr sz="1800" dirty="0">
                <a:latin typeface="Arial"/>
                <a:cs typeface="Arial"/>
              </a:rPr>
              <a:t>with</a:t>
            </a:r>
            <a:r>
              <a:rPr sz="1800" spc="-15" dirty="0">
                <a:latin typeface="Arial"/>
                <a:cs typeface="Arial"/>
              </a:rPr>
              <a:t> </a:t>
            </a:r>
            <a:r>
              <a:rPr sz="1800" dirty="0">
                <a:latin typeface="Arial"/>
                <a:cs typeface="Arial"/>
              </a:rPr>
              <a:t>server’s</a:t>
            </a:r>
            <a:r>
              <a:rPr sz="1800" spc="-15" dirty="0">
                <a:latin typeface="Arial"/>
                <a:cs typeface="Arial"/>
              </a:rPr>
              <a:t> </a:t>
            </a:r>
            <a:r>
              <a:rPr sz="1800" dirty="0">
                <a:latin typeface="Arial"/>
                <a:cs typeface="Arial"/>
              </a:rPr>
              <a:t>private</a:t>
            </a:r>
            <a:r>
              <a:rPr sz="1800" spc="-10" dirty="0">
                <a:latin typeface="Arial"/>
                <a:cs typeface="Arial"/>
              </a:rPr>
              <a:t> </a:t>
            </a:r>
            <a:r>
              <a:rPr sz="1800" spc="-25" dirty="0">
                <a:latin typeface="Arial"/>
                <a:cs typeface="Arial"/>
              </a:rPr>
              <a:t>key</a:t>
            </a:r>
            <a:endParaRPr sz="1800">
              <a:latin typeface="Arial"/>
              <a:cs typeface="Arial"/>
            </a:endParaRPr>
          </a:p>
          <a:p>
            <a:pPr marL="261620" indent="-223520">
              <a:lnSpc>
                <a:spcPct val="100000"/>
              </a:lnSpc>
              <a:spcBef>
                <a:spcPts val="1000"/>
              </a:spcBef>
              <a:buChar char="•"/>
              <a:tabLst>
                <a:tab pos="261620" algn="l"/>
              </a:tabLst>
            </a:pPr>
            <a:r>
              <a:rPr sz="2000" dirty="0">
                <a:latin typeface="Arial"/>
                <a:cs typeface="Arial"/>
              </a:rPr>
              <a:t>Browser</a:t>
            </a:r>
            <a:r>
              <a:rPr sz="2000" spc="-55" dirty="0">
                <a:latin typeface="Arial"/>
                <a:cs typeface="Arial"/>
              </a:rPr>
              <a:t> </a:t>
            </a:r>
            <a:r>
              <a:rPr sz="2000" dirty="0">
                <a:latin typeface="Arial"/>
                <a:cs typeface="Arial"/>
              </a:rPr>
              <a:t>verifies</a:t>
            </a:r>
            <a:r>
              <a:rPr sz="2000" spc="-50" dirty="0">
                <a:latin typeface="Arial"/>
                <a:cs typeface="Arial"/>
              </a:rPr>
              <a:t> </a:t>
            </a:r>
            <a:r>
              <a:rPr sz="2000" spc="-10" dirty="0">
                <a:latin typeface="Arial"/>
                <a:cs typeface="Arial"/>
              </a:rPr>
              <a:t>signature</a:t>
            </a:r>
            <a:endParaRPr sz="2000">
              <a:latin typeface="Arial"/>
              <a:cs typeface="Arial"/>
            </a:endParaRPr>
          </a:p>
          <a:p>
            <a:pPr marL="254000" marR="144145" indent="-215900">
              <a:lnSpc>
                <a:spcPct val="89600"/>
              </a:lnSpc>
              <a:spcBef>
                <a:spcPts val="1250"/>
              </a:spcBef>
              <a:buChar char="•"/>
              <a:tabLst>
                <a:tab pos="254000" algn="l"/>
                <a:tab pos="261620" algn="l"/>
              </a:tabLst>
            </a:pPr>
            <a:r>
              <a:rPr sz="2000" dirty="0">
                <a:latin typeface="Arial"/>
                <a:cs typeface="Arial"/>
              </a:rPr>
              <a:t>	Browser</a:t>
            </a:r>
            <a:r>
              <a:rPr sz="2000" spc="-55" dirty="0">
                <a:latin typeface="Arial"/>
                <a:cs typeface="Arial"/>
              </a:rPr>
              <a:t> </a:t>
            </a:r>
            <a:r>
              <a:rPr sz="2000" dirty="0">
                <a:latin typeface="Arial"/>
                <a:cs typeface="Arial"/>
              </a:rPr>
              <a:t>generates</a:t>
            </a:r>
            <a:r>
              <a:rPr sz="2000" spc="-55" dirty="0">
                <a:latin typeface="Arial"/>
                <a:cs typeface="Arial"/>
              </a:rPr>
              <a:t> </a:t>
            </a:r>
            <a:r>
              <a:rPr sz="2000" dirty="0">
                <a:latin typeface="Arial"/>
                <a:cs typeface="Arial"/>
              </a:rPr>
              <a:t>random</a:t>
            </a:r>
            <a:r>
              <a:rPr sz="2000" spc="-50" dirty="0">
                <a:latin typeface="Arial"/>
                <a:cs typeface="Arial"/>
              </a:rPr>
              <a:t> </a:t>
            </a:r>
            <a:r>
              <a:rPr sz="2000" spc="-25" dirty="0">
                <a:solidFill>
                  <a:srgbClr val="0000FF"/>
                </a:solidFill>
                <a:latin typeface="Arial"/>
                <a:cs typeface="Arial"/>
              </a:rPr>
              <a:t>b</a:t>
            </a:r>
            <a:r>
              <a:rPr sz="2000" spc="-25" dirty="0">
                <a:latin typeface="Arial"/>
                <a:cs typeface="Arial"/>
              </a:rPr>
              <a:t>, </a:t>
            </a:r>
            <a:r>
              <a:rPr sz="2000" dirty="0">
                <a:latin typeface="Arial"/>
                <a:cs typeface="Arial"/>
              </a:rPr>
              <a:t>computes</a:t>
            </a:r>
            <a:r>
              <a:rPr sz="2000" spc="-15" dirty="0">
                <a:latin typeface="Arial"/>
                <a:cs typeface="Arial"/>
              </a:rPr>
              <a:t> </a:t>
            </a:r>
            <a:r>
              <a:rPr sz="2000" b="1" dirty="0">
                <a:solidFill>
                  <a:srgbClr val="006B01"/>
                </a:solidFill>
                <a:latin typeface="Arial"/>
                <a:cs typeface="Arial"/>
              </a:rPr>
              <a:t>PS</a:t>
            </a:r>
            <a:r>
              <a:rPr sz="2000" b="1" spc="-20" dirty="0">
                <a:solidFill>
                  <a:srgbClr val="006B01"/>
                </a:solidFill>
                <a:latin typeface="Arial"/>
                <a:cs typeface="Arial"/>
              </a:rPr>
              <a:t> </a:t>
            </a:r>
            <a:r>
              <a:rPr sz="2000" dirty="0">
                <a:solidFill>
                  <a:srgbClr val="006B01"/>
                </a:solidFill>
                <a:latin typeface="Arial"/>
                <a:cs typeface="Arial"/>
              </a:rPr>
              <a:t>=</a:t>
            </a:r>
            <a:r>
              <a:rPr sz="2000" spc="-15" dirty="0">
                <a:solidFill>
                  <a:srgbClr val="006B01"/>
                </a:solidFill>
                <a:latin typeface="Arial"/>
                <a:cs typeface="Arial"/>
              </a:rPr>
              <a:t> </a:t>
            </a:r>
            <a:r>
              <a:rPr sz="2000" dirty="0">
                <a:solidFill>
                  <a:srgbClr val="006B01"/>
                </a:solidFill>
                <a:latin typeface="Arial"/>
                <a:cs typeface="Arial"/>
              </a:rPr>
              <a:t>g</a:t>
            </a:r>
            <a:r>
              <a:rPr sz="1950" baseline="25641" dirty="0">
                <a:solidFill>
                  <a:srgbClr val="006B01"/>
                </a:solidFill>
                <a:latin typeface="Arial"/>
                <a:cs typeface="Arial"/>
              </a:rPr>
              <a:t>ab</a:t>
            </a:r>
            <a:r>
              <a:rPr sz="1950" spc="262" baseline="25641" dirty="0">
                <a:solidFill>
                  <a:srgbClr val="006B01"/>
                </a:solidFill>
                <a:latin typeface="Arial"/>
                <a:cs typeface="Arial"/>
              </a:rPr>
              <a:t> </a:t>
            </a:r>
            <a:r>
              <a:rPr sz="2000" dirty="0">
                <a:solidFill>
                  <a:srgbClr val="006B01"/>
                </a:solidFill>
                <a:latin typeface="Arial"/>
                <a:cs typeface="Arial"/>
              </a:rPr>
              <a:t>mod</a:t>
            </a:r>
            <a:r>
              <a:rPr sz="2000" spc="-10" dirty="0">
                <a:solidFill>
                  <a:srgbClr val="006B01"/>
                </a:solidFill>
                <a:latin typeface="Arial"/>
                <a:cs typeface="Arial"/>
              </a:rPr>
              <a:t> </a:t>
            </a:r>
            <a:r>
              <a:rPr sz="2000" dirty="0">
                <a:solidFill>
                  <a:srgbClr val="006B01"/>
                </a:solidFill>
                <a:latin typeface="Arial"/>
                <a:cs typeface="Arial"/>
              </a:rPr>
              <a:t>p</a:t>
            </a:r>
            <a:r>
              <a:rPr sz="2000" dirty="0">
                <a:latin typeface="Arial"/>
                <a:cs typeface="Arial"/>
              </a:rPr>
              <a:t>,</a:t>
            </a:r>
            <a:r>
              <a:rPr sz="2000" spc="-20" dirty="0">
                <a:latin typeface="Arial"/>
                <a:cs typeface="Arial"/>
              </a:rPr>
              <a:t> </a:t>
            </a:r>
            <a:r>
              <a:rPr sz="2000" spc="-10" dirty="0">
                <a:latin typeface="Arial"/>
                <a:cs typeface="Arial"/>
              </a:rPr>
              <a:t>sends </a:t>
            </a:r>
            <a:r>
              <a:rPr sz="2000" dirty="0">
                <a:latin typeface="Arial"/>
                <a:cs typeface="Arial"/>
              </a:rPr>
              <a:t>to</a:t>
            </a:r>
            <a:r>
              <a:rPr sz="2000" spc="-15" dirty="0">
                <a:latin typeface="Arial"/>
                <a:cs typeface="Arial"/>
              </a:rPr>
              <a:t> </a:t>
            </a:r>
            <a:r>
              <a:rPr sz="2000" spc="-10" dirty="0">
                <a:latin typeface="Arial"/>
                <a:cs typeface="Arial"/>
              </a:rPr>
              <a:t>server</a:t>
            </a:r>
            <a:endParaRPr sz="2000">
              <a:latin typeface="Arial"/>
              <a:cs typeface="Arial"/>
            </a:endParaRPr>
          </a:p>
          <a:p>
            <a:pPr marL="261620" indent="-223520">
              <a:lnSpc>
                <a:spcPts val="2300"/>
              </a:lnSpc>
              <a:spcBef>
                <a:spcPts val="900"/>
              </a:spcBef>
              <a:buChar char="•"/>
              <a:tabLst>
                <a:tab pos="261620" algn="l"/>
              </a:tabLst>
            </a:pPr>
            <a:r>
              <a:rPr sz="2000" dirty="0">
                <a:latin typeface="Arial"/>
                <a:cs typeface="Arial"/>
              </a:rPr>
              <a:t>Server</a:t>
            </a:r>
            <a:r>
              <a:rPr sz="2000" spc="-50" dirty="0">
                <a:latin typeface="Arial"/>
                <a:cs typeface="Arial"/>
              </a:rPr>
              <a:t> </a:t>
            </a:r>
            <a:r>
              <a:rPr sz="2000" dirty="0">
                <a:latin typeface="Arial"/>
                <a:cs typeface="Arial"/>
              </a:rPr>
              <a:t>also</a:t>
            </a:r>
            <a:r>
              <a:rPr sz="2000" spc="-50" dirty="0">
                <a:latin typeface="Arial"/>
                <a:cs typeface="Arial"/>
              </a:rPr>
              <a:t> </a:t>
            </a:r>
            <a:r>
              <a:rPr sz="2000" spc="-10" dirty="0">
                <a:latin typeface="Arial"/>
                <a:cs typeface="Arial"/>
              </a:rPr>
              <a:t>computes</a:t>
            </a:r>
            <a:endParaRPr sz="2000">
              <a:latin typeface="Arial"/>
              <a:cs typeface="Arial"/>
            </a:endParaRPr>
          </a:p>
          <a:p>
            <a:pPr marL="254000">
              <a:lnSpc>
                <a:spcPts val="2300"/>
              </a:lnSpc>
            </a:pPr>
            <a:r>
              <a:rPr sz="2000" b="1" dirty="0">
                <a:solidFill>
                  <a:srgbClr val="006B01"/>
                </a:solidFill>
                <a:latin typeface="Arial"/>
                <a:cs typeface="Arial"/>
              </a:rPr>
              <a:t>PS</a:t>
            </a:r>
            <a:r>
              <a:rPr sz="2000" b="1" spc="-15" dirty="0">
                <a:solidFill>
                  <a:srgbClr val="006B01"/>
                </a:solidFill>
                <a:latin typeface="Arial"/>
                <a:cs typeface="Arial"/>
              </a:rPr>
              <a:t> </a:t>
            </a:r>
            <a:r>
              <a:rPr sz="2000" dirty="0">
                <a:solidFill>
                  <a:srgbClr val="006B01"/>
                </a:solidFill>
                <a:latin typeface="Arial"/>
                <a:cs typeface="Arial"/>
              </a:rPr>
              <a:t>=</a:t>
            </a:r>
            <a:r>
              <a:rPr sz="2000" spc="-5" dirty="0">
                <a:solidFill>
                  <a:srgbClr val="006B01"/>
                </a:solidFill>
                <a:latin typeface="Arial"/>
                <a:cs typeface="Arial"/>
              </a:rPr>
              <a:t> </a:t>
            </a:r>
            <a:r>
              <a:rPr sz="2000" dirty="0">
                <a:solidFill>
                  <a:srgbClr val="006B01"/>
                </a:solidFill>
                <a:latin typeface="Arial"/>
                <a:cs typeface="Arial"/>
              </a:rPr>
              <a:t>g</a:t>
            </a:r>
            <a:r>
              <a:rPr sz="1950" baseline="25641" dirty="0">
                <a:solidFill>
                  <a:srgbClr val="006B01"/>
                </a:solidFill>
                <a:latin typeface="Arial"/>
                <a:cs typeface="Arial"/>
              </a:rPr>
              <a:t>ab</a:t>
            </a:r>
            <a:r>
              <a:rPr sz="1950" spc="277" baseline="25641" dirty="0">
                <a:solidFill>
                  <a:srgbClr val="006B01"/>
                </a:solidFill>
                <a:latin typeface="Arial"/>
                <a:cs typeface="Arial"/>
              </a:rPr>
              <a:t> </a:t>
            </a:r>
            <a:r>
              <a:rPr sz="2000" dirty="0">
                <a:solidFill>
                  <a:srgbClr val="006B01"/>
                </a:solidFill>
                <a:latin typeface="Arial"/>
                <a:cs typeface="Arial"/>
              </a:rPr>
              <a:t>mod</a:t>
            </a:r>
            <a:r>
              <a:rPr sz="2000" spc="-5" dirty="0">
                <a:solidFill>
                  <a:srgbClr val="006B01"/>
                </a:solidFill>
                <a:latin typeface="Arial"/>
                <a:cs typeface="Arial"/>
              </a:rPr>
              <a:t> </a:t>
            </a:r>
            <a:r>
              <a:rPr sz="2000" spc="-50" dirty="0">
                <a:solidFill>
                  <a:srgbClr val="006B01"/>
                </a:solidFill>
                <a:latin typeface="Arial"/>
                <a:cs typeface="Arial"/>
              </a:rPr>
              <a:t>p</a:t>
            </a:r>
            <a:endParaRPr sz="2000">
              <a:latin typeface="Arial"/>
              <a:cs typeface="Arial"/>
            </a:endParaRPr>
          </a:p>
          <a:p>
            <a:pPr marL="254000" marR="30480" indent="-215900">
              <a:lnSpc>
                <a:spcPct val="89600"/>
              </a:lnSpc>
              <a:spcBef>
                <a:spcPts val="1250"/>
              </a:spcBef>
              <a:buChar char="•"/>
              <a:tabLst>
                <a:tab pos="254000" algn="l"/>
                <a:tab pos="261620" algn="l"/>
              </a:tabLst>
            </a:pPr>
            <a:r>
              <a:rPr sz="2000" dirty="0">
                <a:latin typeface="Arial"/>
                <a:cs typeface="Arial"/>
              </a:rPr>
              <a:t>	Remainder</a:t>
            </a:r>
            <a:r>
              <a:rPr sz="2000" spc="-45" dirty="0">
                <a:latin typeface="Arial"/>
                <a:cs typeface="Arial"/>
              </a:rPr>
              <a:t> </a:t>
            </a:r>
            <a:r>
              <a:rPr sz="2000" dirty="0">
                <a:latin typeface="Arial"/>
                <a:cs typeface="Arial"/>
              </a:rPr>
              <a:t>is</a:t>
            </a:r>
            <a:r>
              <a:rPr sz="2000" spc="-30" dirty="0">
                <a:latin typeface="Arial"/>
                <a:cs typeface="Arial"/>
              </a:rPr>
              <a:t> </a:t>
            </a:r>
            <a:r>
              <a:rPr sz="2000" dirty="0">
                <a:latin typeface="Arial"/>
                <a:cs typeface="Arial"/>
              </a:rPr>
              <a:t>as</a:t>
            </a:r>
            <a:r>
              <a:rPr sz="2000" spc="-30" dirty="0">
                <a:latin typeface="Arial"/>
                <a:cs typeface="Arial"/>
              </a:rPr>
              <a:t> </a:t>
            </a:r>
            <a:r>
              <a:rPr sz="2000" dirty="0">
                <a:latin typeface="Arial"/>
                <a:cs typeface="Arial"/>
              </a:rPr>
              <a:t>before:</a:t>
            </a:r>
            <a:r>
              <a:rPr sz="2000" spc="-30" dirty="0">
                <a:latin typeface="Arial"/>
                <a:cs typeface="Arial"/>
              </a:rPr>
              <a:t> </a:t>
            </a:r>
            <a:r>
              <a:rPr sz="2000" dirty="0">
                <a:latin typeface="Arial"/>
                <a:cs typeface="Arial"/>
              </a:rPr>
              <a:t>from</a:t>
            </a:r>
            <a:r>
              <a:rPr sz="2000" spc="-25" dirty="0">
                <a:latin typeface="Arial"/>
                <a:cs typeface="Arial"/>
              </a:rPr>
              <a:t> </a:t>
            </a:r>
            <a:r>
              <a:rPr sz="2000" spc="-25" dirty="0">
                <a:solidFill>
                  <a:srgbClr val="006B01"/>
                </a:solidFill>
                <a:latin typeface="Arial"/>
                <a:cs typeface="Arial"/>
              </a:rPr>
              <a:t>PS</a:t>
            </a:r>
            <a:r>
              <a:rPr sz="2000" spc="-25" dirty="0">
                <a:latin typeface="Arial"/>
                <a:cs typeface="Arial"/>
              </a:rPr>
              <a:t>, </a:t>
            </a:r>
            <a:r>
              <a:rPr sz="2000" dirty="0">
                <a:solidFill>
                  <a:srgbClr val="0000FF"/>
                </a:solidFill>
                <a:latin typeface="Arial"/>
                <a:cs typeface="Arial"/>
              </a:rPr>
              <a:t>R</a:t>
            </a:r>
            <a:r>
              <a:rPr sz="1950" baseline="-21367" dirty="0">
                <a:solidFill>
                  <a:srgbClr val="0000FF"/>
                </a:solidFill>
                <a:latin typeface="Arial"/>
                <a:cs typeface="Arial"/>
              </a:rPr>
              <a:t>B</a:t>
            </a:r>
            <a:r>
              <a:rPr sz="2000" dirty="0">
                <a:latin typeface="Arial"/>
                <a:cs typeface="Arial"/>
              </a:rPr>
              <a:t>,</a:t>
            </a:r>
            <a:r>
              <a:rPr sz="2000" spc="-25" dirty="0">
                <a:latin typeface="Arial"/>
                <a:cs typeface="Arial"/>
              </a:rPr>
              <a:t> </a:t>
            </a:r>
            <a:r>
              <a:rPr sz="2000" dirty="0">
                <a:latin typeface="Arial"/>
                <a:cs typeface="Arial"/>
              </a:rPr>
              <a:t>and</a:t>
            </a:r>
            <a:r>
              <a:rPr sz="2000" spc="-15" dirty="0">
                <a:latin typeface="Arial"/>
                <a:cs typeface="Arial"/>
              </a:rPr>
              <a:t> </a:t>
            </a:r>
            <a:r>
              <a:rPr sz="2000" dirty="0">
                <a:solidFill>
                  <a:srgbClr val="FF0000"/>
                </a:solidFill>
                <a:latin typeface="Arial"/>
                <a:cs typeface="Arial"/>
              </a:rPr>
              <a:t>R</a:t>
            </a:r>
            <a:r>
              <a:rPr sz="1950" baseline="-21367" dirty="0">
                <a:solidFill>
                  <a:srgbClr val="FF0000"/>
                </a:solidFill>
                <a:latin typeface="Arial"/>
                <a:cs typeface="Arial"/>
              </a:rPr>
              <a:t>S</a:t>
            </a:r>
            <a:r>
              <a:rPr sz="2000" dirty="0">
                <a:latin typeface="Arial"/>
                <a:cs typeface="Arial"/>
              </a:rPr>
              <a:t>,</a:t>
            </a:r>
            <a:r>
              <a:rPr sz="2000" spc="-20" dirty="0">
                <a:latin typeface="Arial"/>
                <a:cs typeface="Arial"/>
              </a:rPr>
              <a:t> </a:t>
            </a:r>
            <a:r>
              <a:rPr sz="2000" dirty="0">
                <a:latin typeface="Arial"/>
                <a:cs typeface="Arial"/>
              </a:rPr>
              <a:t>browser</a:t>
            </a:r>
            <a:r>
              <a:rPr sz="2000" spc="-20" dirty="0">
                <a:latin typeface="Arial"/>
                <a:cs typeface="Arial"/>
              </a:rPr>
              <a:t> </a:t>
            </a:r>
            <a:r>
              <a:rPr sz="2000" dirty="0">
                <a:latin typeface="Arial"/>
                <a:cs typeface="Arial"/>
              </a:rPr>
              <a:t>&amp;</a:t>
            </a:r>
            <a:r>
              <a:rPr sz="2000" spc="-15" dirty="0">
                <a:latin typeface="Arial"/>
                <a:cs typeface="Arial"/>
              </a:rPr>
              <a:t> </a:t>
            </a:r>
            <a:r>
              <a:rPr sz="2000" spc="-10" dirty="0">
                <a:latin typeface="Arial"/>
                <a:cs typeface="Arial"/>
              </a:rPr>
              <a:t>server </a:t>
            </a:r>
            <a:r>
              <a:rPr sz="2000" dirty="0">
                <a:latin typeface="Arial"/>
                <a:cs typeface="Arial"/>
              </a:rPr>
              <a:t>derive</a:t>
            </a:r>
            <a:r>
              <a:rPr sz="2000" spc="-30" dirty="0">
                <a:latin typeface="Arial"/>
                <a:cs typeface="Arial"/>
              </a:rPr>
              <a:t> </a:t>
            </a:r>
            <a:r>
              <a:rPr sz="2000" dirty="0">
                <a:latin typeface="Arial"/>
                <a:cs typeface="Arial"/>
              </a:rPr>
              <a:t>symm.</a:t>
            </a:r>
            <a:r>
              <a:rPr sz="2000" spc="-20" dirty="0">
                <a:latin typeface="Arial"/>
                <a:cs typeface="Arial"/>
              </a:rPr>
              <a:t> </a:t>
            </a:r>
            <a:r>
              <a:rPr sz="2000" i="1" dirty="0">
                <a:latin typeface="Arial"/>
                <a:cs typeface="Arial"/>
              </a:rPr>
              <a:t>cipher</a:t>
            </a:r>
            <a:r>
              <a:rPr sz="2000" i="1" spc="-25" dirty="0">
                <a:latin typeface="Arial"/>
                <a:cs typeface="Arial"/>
              </a:rPr>
              <a:t> </a:t>
            </a:r>
            <a:r>
              <a:rPr sz="2000" i="1" dirty="0">
                <a:latin typeface="Arial"/>
                <a:cs typeface="Arial"/>
              </a:rPr>
              <a:t>keys</a:t>
            </a:r>
            <a:r>
              <a:rPr sz="2000" i="1" spc="-20" dirty="0">
                <a:latin typeface="Arial"/>
                <a:cs typeface="Arial"/>
              </a:rPr>
              <a:t> </a:t>
            </a:r>
            <a:r>
              <a:rPr sz="2000" dirty="0">
                <a:latin typeface="Arial"/>
                <a:cs typeface="Arial"/>
              </a:rPr>
              <a:t>(</a:t>
            </a:r>
            <a:r>
              <a:rPr sz="2000" dirty="0">
                <a:solidFill>
                  <a:srgbClr val="0000FF"/>
                </a:solidFill>
                <a:latin typeface="Arial"/>
                <a:cs typeface="Arial"/>
              </a:rPr>
              <a:t>C</a:t>
            </a:r>
            <a:r>
              <a:rPr sz="1950" baseline="-21367" dirty="0">
                <a:solidFill>
                  <a:srgbClr val="0000FF"/>
                </a:solidFill>
                <a:latin typeface="Arial"/>
                <a:cs typeface="Arial"/>
              </a:rPr>
              <a:t>B</a:t>
            </a:r>
            <a:r>
              <a:rPr sz="2000" dirty="0">
                <a:latin typeface="Arial"/>
                <a:cs typeface="Arial"/>
              </a:rPr>
              <a:t>,</a:t>
            </a:r>
            <a:r>
              <a:rPr sz="2000" spc="-20" dirty="0">
                <a:latin typeface="Arial"/>
                <a:cs typeface="Arial"/>
              </a:rPr>
              <a:t> </a:t>
            </a:r>
            <a:r>
              <a:rPr sz="2000" spc="-25" dirty="0">
                <a:solidFill>
                  <a:srgbClr val="FF0000"/>
                </a:solidFill>
                <a:latin typeface="Arial"/>
                <a:cs typeface="Arial"/>
              </a:rPr>
              <a:t>C</a:t>
            </a:r>
            <a:r>
              <a:rPr sz="1950" spc="-37" baseline="-21367" dirty="0">
                <a:solidFill>
                  <a:srgbClr val="FF0000"/>
                </a:solidFill>
                <a:latin typeface="Arial"/>
                <a:cs typeface="Arial"/>
              </a:rPr>
              <a:t>S</a:t>
            </a:r>
            <a:r>
              <a:rPr sz="2000" spc="-25"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MAC</a:t>
            </a:r>
            <a:r>
              <a:rPr sz="2000" spc="-25" dirty="0">
                <a:latin typeface="Arial"/>
                <a:cs typeface="Arial"/>
              </a:rPr>
              <a:t> </a:t>
            </a:r>
            <a:r>
              <a:rPr sz="2000" i="1" dirty="0">
                <a:latin typeface="Arial"/>
                <a:cs typeface="Arial"/>
              </a:rPr>
              <a:t>integrity</a:t>
            </a:r>
            <a:r>
              <a:rPr sz="2000" i="1" spc="-25" dirty="0">
                <a:latin typeface="Arial"/>
                <a:cs typeface="Arial"/>
              </a:rPr>
              <a:t> </a:t>
            </a:r>
            <a:r>
              <a:rPr sz="2000" i="1" dirty="0">
                <a:latin typeface="Arial"/>
                <a:cs typeface="Arial"/>
              </a:rPr>
              <a:t>keys</a:t>
            </a:r>
            <a:r>
              <a:rPr sz="2000" i="1" spc="-25" dirty="0">
                <a:latin typeface="Arial"/>
                <a:cs typeface="Arial"/>
              </a:rPr>
              <a:t> </a:t>
            </a:r>
            <a:r>
              <a:rPr sz="2000" dirty="0">
                <a:latin typeface="Arial"/>
                <a:cs typeface="Arial"/>
              </a:rPr>
              <a:t>(</a:t>
            </a:r>
            <a:r>
              <a:rPr sz="2000" dirty="0">
                <a:solidFill>
                  <a:srgbClr val="0000FF"/>
                </a:solidFill>
                <a:latin typeface="Arial"/>
                <a:cs typeface="Arial"/>
              </a:rPr>
              <a:t>I</a:t>
            </a:r>
            <a:r>
              <a:rPr sz="1950" baseline="-21367" dirty="0">
                <a:solidFill>
                  <a:srgbClr val="0000FF"/>
                </a:solidFill>
                <a:latin typeface="Arial"/>
                <a:cs typeface="Arial"/>
              </a:rPr>
              <a:t>B</a:t>
            </a:r>
            <a:r>
              <a:rPr sz="2000" dirty="0">
                <a:latin typeface="Arial"/>
                <a:cs typeface="Arial"/>
              </a:rPr>
              <a:t>,</a:t>
            </a:r>
            <a:r>
              <a:rPr sz="2000" spc="-20" dirty="0">
                <a:latin typeface="Arial"/>
                <a:cs typeface="Arial"/>
              </a:rPr>
              <a:t> </a:t>
            </a:r>
            <a:r>
              <a:rPr sz="2000" spc="-20" dirty="0">
                <a:solidFill>
                  <a:srgbClr val="FF0000"/>
                </a:solidFill>
                <a:latin typeface="Arial"/>
                <a:cs typeface="Arial"/>
              </a:rPr>
              <a:t>I</a:t>
            </a:r>
            <a:r>
              <a:rPr sz="1950" spc="-30" baseline="-21367" dirty="0">
                <a:solidFill>
                  <a:srgbClr val="FF0000"/>
                </a:solidFill>
                <a:latin typeface="Arial"/>
                <a:cs typeface="Arial"/>
              </a:rPr>
              <a:t>S</a:t>
            </a:r>
            <a:r>
              <a:rPr sz="2000" spc="-20" dirty="0">
                <a:latin typeface="Arial"/>
                <a:cs typeface="Arial"/>
              </a:rPr>
              <a:t>), etc…</a:t>
            </a:r>
            <a:endParaRPr sz="2000">
              <a:latin typeface="Arial"/>
              <a:cs typeface="Arial"/>
            </a:endParaRPr>
          </a:p>
        </p:txBody>
      </p:sp>
      <p:grpSp>
        <p:nvGrpSpPr>
          <p:cNvPr id="5" name="object 5"/>
          <p:cNvGrpSpPr/>
          <p:nvPr/>
        </p:nvGrpSpPr>
        <p:grpSpPr>
          <a:xfrm>
            <a:off x="5481635" y="1824038"/>
            <a:ext cx="2967355" cy="4806950"/>
            <a:chOff x="5481635" y="1824038"/>
            <a:chExt cx="2967355" cy="4806950"/>
          </a:xfrm>
        </p:grpSpPr>
        <p:sp>
          <p:nvSpPr>
            <p:cNvPr id="6" name="object 6"/>
            <p:cNvSpPr/>
            <p:nvPr/>
          </p:nvSpPr>
          <p:spPr>
            <a:xfrm>
              <a:off x="8381998" y="1895475"/>
              <a:ext cx="62230" cy="4730750"/>
            </a:xfrm>
            <a:custGeom>
              <a:avLst/>
              <a:gdLst/>
              <a:ahLst/>
              <a:cxnLst/>
              <a:rect l="l" t="t" r="r" b="b"/>
              <a:pathLst>
                <a:path w="62229" h="4730750">
                  <a:moveTo>
                    <a:pt x="0" y="0"/>
                  </a:moveTo>
                  <a:lnTo>
                    <a:pt x="61913" y="4730748"/>
                  </a:lnTo>
                </a:path>
              </a:pathLst>
            </a:custGeom>
            <a:ln w="9524">
              <a:solidFill>
                <a:srgbClr val="FF2600"/>
              </a:solidFill>
            </a:ln>
          </p:spPr>
          <p:txBody>
            <a:bodyPr wrap="square" lIns="0" tIns="0" rIns="0" bIns="0" rtlCol="0"/>
            <a:lstStyle/>
            <a:p>
              <a:endParaRPr/>
            </a:p>
          </p:txBody>
        </p:sp>
        <p:sp>
          <p:nvSpPr>
            <p:cNvPr id="7" name="object 7"/>
            <p:cNvSpPr/>
            <p:nvPr/>
          </p:nvSpPr>
          <p:spPr>
            <a:xfrm>
              <a:off x="5486398" y="1828801"/>
              <a:ext cx="31750" cy="4714875"/>
            </a:xfrm>
            <a:custGeom>
              <a:avLst/>
              <a:gdLst/>
              <a:ahLst/>
              <a:cxnLst/>
              <a:rect l="l" t="t" r="r" b="b"/>
              <a:pathLst>
                <a:path w="31750" h="4714875">
                  <a:moveTo>
                    <a:pt x="31749" y="0"/>
                  </a:moveTo>
                  <a:lnTo>
                    <a:pt x="0" y="4714873"/>
                  </a:lnTo>
                </a:path>
              </a:pathLst>
            </a:custGeom>
            <a:ln w="9524">
              <a:solidFill>
                <a:srgbClr val="0433FF"/>
              </a:solidFill>
            </a:ln>
          </p:spPr>
          <p:txBody>
            <a:bodyPr wrap="square" lIns="0" tIns="0" rIns="0" bIns="0" rtlCol="0"/>
            <a:lstStyle/>
            <a:p>
              <a:endParaRPr/>
            </a:p>
          </p:txBody>
        </p:sp>
        <p:sp>
          <p:nvSpPr>
            <p:cNvPr id="8" name="object 8"/>
            <p:cNvSpPr/>
            <p:nvPr/>
          </p:nvSpPr>
          <p:spPr>
            <a:xfrm>
              <a:off x="5511109" y="1905001"/>
              <a:ext cx="2871470" cy="577850"/>
            </a:xfrm>
            <a:custGeom>
              <a:avLst/>
              <a:gdLst/>
              <a:ahLst/>
              <a:cxnLst/>
              <a:rect l="l" t="t" r="r" b="b"/>
              <a:pathLst>
                <a:path w="2871470" h="577850">
                  <a:moveTo>
                    <a:pt x="2870888" y="0"/>
                  </a:moveTo>
                  <a:lnTo>
                    <a:pt x="0" y="577641"/>
                  </a:lnTo>
                </a:path>
              </a:pathLst>
            </a:custGeom>
            <a:ln w="19049">
              <a:solidFill>
                <a:srgbClr val="8A8A8A"/>
              </a:solidFill>
            </a:ln>
          </p:spPr>
          <p:txBody>
            <a:bodyPr wrap="square" lIns="0" tIns="0" rIns="0" bIns="0" rtlCol="0"/>
            <a:lstStyle/>
            <a:p>
              <a:endParaRPr/>
            </a:p>
          </p:txBody>
        </p:sp>
        <p:pic>
          <p:nvPicPr>
            <p:cNvPr id="9" name="object 9"/>
            <p:cNvPicPr/>
            <p:nvPr/>
          </p:nvPicPr>
          <p:blipFill>
            <a:blip r:embed="rId3" cstate="print"/>
            <a:stretch>
              <a:fillRect/>
            </a:stretch>
          </p:blipFill>
          <p:spPr>
            <a:xfrm>
              <a:off x="5486398" y="2409882"/>
              <a:ext cx="122467" cy="115592"/>
            </a:xfrm>
            <a:prstGeom prst="rect">
              <a:avLst/>
            </a:prstGeom>
          </p:spPr>
        </p:pic>
      </p:grpSp>
      <p:sp>
        <p:nvSpPr>
          <p:cNvPr id="10" name="object 10"/>
          <p:cNvSpPr txBox="1"/>
          <p:nvPr/>
        </p:nvSpPr>
        <p:spPr>
          <a:xfrm>
            <a:off x="5009515" y="1395095"/>
            <a:ext cx="1333595" cy="395078"/>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FF"/>
                </a:solidFill>
                <a:latin typeface="Times New Roman"/>
                <a:cs typeface="Times New Roman"/>
              </a:rPr>
              <a:t>Browser</a:t>
            </a:r>
            <a:endParaRPr sz="2400" dirty="0">
              <a:latin typeface="Times New Roman"/>
              <a:cs typeface="Times New Roman"/>
            </a:endParaRPr>
          </a:p>
        </p:txBody>
      </p:sp>
      <p:sp>
        <p:nvSpPr>
          <p:cNvPr id="11" name="object 11"/>
          <p:cNvSpPr txBox="1"/>
          <p:nvPr/>
        </p:nvSpPr>
        <p:spPr>
          <a:xfrm rot="21000000">
            <a:off x="6183891" y="2014903"/>
            <a:ext cx="1291169" cy="203200"/>
          </a:xfrm>
          <a:prstGeom prst="rect">
            <a:avLst/>
          </a:prstGeom>
        </p:spPr>
        <p:txBody>
          <a:bodyPr vert="horz" wrap="square" lIns="0" tIns="0" rIns="0" bIns="0" rtlCol="0">
            <a:spAutoFit/>
          </a:bodyPr>
          <a:lstStyle/>
          <a:p>
            <a:pPr>
              <a:lnSpc>
                <a:spcPts val="1600"/>
              </a:lnSpc>
            </a:pPr>
            <a:r>
              <a:rPr sz="1600" b="1" spc="-25" dirty="0">
                <a:solidFill>
                  <a:srgbClr val="777777"/>
                </a:solidFill>
                <a:latin typeface="Times New Roman"/>
                <a:cs typeface="Times New Roman"/>
              </a:rPr>
              <a:t>Her</a:t>
            </a:r>
            <a:r>
              <a:rPr sz="2400" b="1" spc="-37" baseline="1736" dirty="0">
                <a:solidFill>
                  <a:srgbClr val="777777"/>
                </a:solidFill>
                <a:latin typeface="Times New Roman"/>
                <a:cs typeface="Times New Roman"/>
              </a:rPr>
              <a:t>e</a:t>
            </a:r>
            <a:r>
              <a:rPr sz="2400" b="1" spc="-37" baseline="1736" dirty="0">
                <a:solidFill>
                  <a:srgbClr val="777777"/>
                </a:solidFill>
                <a:latin typeface="Arial"/>
                <a:cs typeface="Arial"/>
              </a:rPr>
              <a:t>’</a:t>
            </a:r>
            <a:r>
              <a:rPr sz="2400" b="1" spc="-37" baseline="1736" dirty="0">
                <a:solidFill>
                  <a:srgbClr val="777777"/>
                </a:solidFill>
                <a:latin typeface="Times New Roman"/>
                <a:cs typeface="Times New Roman"/>
              </a:rPr>
              <a:t>s</a:t>
            </a:r>
            <a:r>
              <a:rPr sz="2400" b="1" spc="-89" baseline="1736" dirty="0">
                <a:solidFill>
                  <a:srgbClr val="777777"/>
                </a:solidFill>
                <a:latin typeface="Times New Roman"/>
                <a:cs typeface="Times New Roman"/>
              </a:rPr>
              <a:t> </a:t>
            </a:r>
            <a:r>
              <a:rPr sz="2400" b="1" baseline="1736" dirty="0">
                <a:solidFill>
                  <a:srgbClr val="777777"/>
                </a:solidFill>
                <a:latin typeface="Times New Roman"/>
                <a:cs typeface="Times New Roman"/>
              </a:rPr>
              <a:t>my</a:t>
            </a:r>
            <a:r>
              <a:rPr sz="2400" b="1" spc="-82" baseline="1736" dirty="0">
                <a:solidFill>
                  <a:srgbClr val="777777"/>
                </a:solidFill>
                <a:latin typeface="Times New Roman"/>
                <a:cs typeface="Times New Roman"/>
              </a:rPr>
              <a:t> </a:t>
            </a:r>
            <a:r>
              <a:rPr sz="2400" b="1" spc="-30" baseline="3472" dirty="0">
                <a:solidFill>
                  <a:srgbClr val="777777"/>
                </a:solidFill>
                <a:latin typeface="Times New Roman"/>
                <a:cs typeface="Times New Roman"/>
              </a:rPr>
              <a:t>ce</a:t>
            </a:r>
            <a:r>
              <a:rPr sz="2400" b="1" spc="-30" baseline="5208" dirty="0">
                <a:solidFill>
                  <a:srgbClr val="777777"/>
                </a:solidFill>
                <a:latin typeface="Times New Roman"/>
                <a:cs typeface="Times New Roman"/>
              </a:rPr>
              <a:t>rt</a:t>
            </a:r>
            <a:endParaRPr sz="2400" baseline="5208">
              <a:latin typeface="Times New Roman"/>
              <a:cs typeface="Times New Roman"/>
            </a:endParaRPr>
          </a:p>
        </p:txBody>
      </p:sp>
      <p:grpSp>
        <p:nvGrpSpPr>
          <p:cNvPr id="12" name="object 12"/>
          <p:cNvGrpSpPr/>
          <p:nvPr/>
        </p:nvGrpSpPr>
        <p:grpSpPr>
          <a:xfrm>
            <a:off x="5777441" y="2063101"/>
            <a:ext cx="2390140" cy="765175"/>
            <a:chOff x="5777441" y="2063101"/>
            <a:chExt cx="2390140" cy="765175"/>
          </a:xfrm>
        </p:grpSpPr>
        <p:sp>
          <p:nvSpPr>
            <p:cNvPr id="13" name="object 13"/>
            <p:cNvSpPr/>
            <p:nvPr/>
          </p:nvSpPr>
          <p:spPr>
            <a:xfrm>
              <a:off x="5782204" y="2067863"/>
              <a:ext cx="2380615" cy="755650"/>
            </a:xfrm>
            <a:custGeom>
              <a:avLst/>
              <a:gdLst/>
              <a:ahLst/>
              <a:cxnLst/>
              <a:rect l="l" t="t" r="r" b="b"/>
              <a:pathLst>
                <a:path w="2380615" h="755650">
                  <a:moveTo>
                    <a:pt x="2320497" y="0"/>
                  </a:moveTo>
                  <a:lnTo>
                    <a:pt x="0" y="441906"/>
                  </a:lnTo>
                  <a:lnTo>
                    <a:pt x="59692" y="755361"/>
                  </a:lnTo>
                  <a:lnTo>
                    <a:pt x="2380190" y="313455"/>
                  </a:lnTo>
                  <a:lnTo>
                    <a:pt x="2320497" y="0"/>
                  </a:lnTo>
                  <a:close/>
                </a:path>
              </a:pathLst>
            </a:custGeom>
            <a:solidFill>
              <a:srgbClr val="8A8A8A">
                <a:alpha val="65098"/>
              </a:srgbClr>
            </a:solidFill>
          </p:spPr>
          <p:txBody>
            <a:bodyPr wrap="square" lIns="0" tIns="0" rIns="0" bIns="0" rtlCol="0"/>
            <a:lstStyle/>
            <a:p>
              <a:endParaRPr/>
            </a:p>
          </p:txBody>
        </p:sp>
        <p:sp>
          <p:nvSpPr>
            <p:cNvPr id="14" name="object 14"/>
            <p:cNvSpPr/>
            <p:nvPr/>
          </p:nvSpPr>
          <p:spPr>
            <a:xfrm>
              <a:off x="5782204" y="2067864"/>
              <a:ext cx="2380615" cy="755650"/>
            </a:xfrm>
            <a:custGeom>
              <a:avLst/>
              <a:gdLst/>
              <a:ahLst/>
              <a:cxnLst/>
              <a:rect l="l" t="t" r="r" b="b"/>
              <a:pathLst>
                <a:path w="2380615" h="755650">
                  <a:moveTo>
                    <a:pt x="0" y="441905"/>
                  </a:moveTo>
                  <a:lnTo>
                    <a:pt x="2320497" y="0"/>
                  </a:lnTo>
                  <a:lnTo>
                    <a:pt x="2380190" y="313454"/>
                  </a:lnTo>
                  <a:lnTo>
                    <a:pt x="59692" y="755360"/>
                  </a:lnTo>
                  <a:lnTo>
                    <a:pt x="0" y="441905"/>
                  </a:lnTo>
                  <a:close/>
                </a:path>
              </a:pathLst>
            </a:custGeom>
            <a:ln w="9524">
              <a:solidFill>
                <a:srgbClr val="8A8A8A"/>
              </a:solidFill>
            </a:ln>
          </p:spPr>
          <p:txBody>
            <a:bodyPr wrap="square" lIns="0" tIns="0" rIns="0" bIns="0" rtlCol="0"/>
            <a:lstStyle/>
            <a:p>
              <a:endParaRPr/>
            </a:p>
          </p:txBody>
        </p:sp>
      </p:grpSp>
      <p:sp>
        <p:nvSpPr>
          <p:cNvPr id="15" name="object 15"/>
          <p:cNvSpPr txBox="1"/>
          <p:nvPr/>
        </p:nvSpPr>
        <p:spPr>
          <a:xfrm rot="20940000">
            <a:off x="5791638" y="2429346"/>
            <a:ext cx="2300698" cy="254000"/>
          </a:xfrm>
          <a:prstGeom prst="rect">
            <a:avLst/>
          </a:prstGeom>
        </p:spPr>
        <p:txBody>
          <a:bodyPr vert="horz" wrap="square" lIns="0" tIns="0" rIns="0" bIns="0" rtlCol="0">
            <a:spAutoFit/>
          </a:bodyPr>
          <a:lstStyle/>
          <a:p>
            <a:pPr>
              <a:lnSpc>
                <a:spcPts val="1864"/>
              </a:lnSpc>
            </a:pPr>
            <a:r>
              <a:rPr sz="2000" b="1" dirty="0">
                <a:solidFill>
                  <a:srgbClr val="777777"/>
                </a:solidFill>
                <a:latin typeface="Courier New"/>
                <a:cs typeface="Courier New"/>
              </a:rPr>
              <a:t>~2-3 KB of </a:t>
            </a:r>
            <a:r>
              <a:rPr sz="2000" b="1" spc="-20" dirty="0">
                <a:solidFill>
                  <a:srgbClr val="777777"/>
                </a:solidFill>
                <a:latin typeface="Courier New"/>
                <a:cs typeface="Courier New"/>
              </a:rPr>
              <a:t>data</a:t>
            </a:r>
            <a:endParaRPr sz="2000">
              <a:latin typeface="Courier New"/>
              <a:cs typeface="Courier New"/>
            </a:endParaRPr>
          </a:p>
        </p:txBody>
      </p:sp>
      <p:grpSp>
        <p:nvGrpSpPr>
          <p:cNvPr id="16" name="object 16"/>
          <p:cNvGrpSpPr/>
          <p:nvPr/>
        </p:nvGrpSpPr>
        <p:grpSpPr>
          <a:xfrm>
            <a:off x="5476873" y="3460750"/>
            <a:ext cx="2905125" cy="760095"/>
            <a:chOff x="5476873" y="3460750"/>
            <a:chExt cx="2905125" cy="760095"/>
          </a:xfrm>
        </p:grpSpPr>
        <p:sp>
          <p:nvSpPr>
            <p:cNvPr id="17" name="object 17"/>
            <p:cNvSpPr/>
            <p:nvPr/>
          </p:nvSpPr>
          <p:spPr>
            <a:xfrm>
              <a:off x="5486398" y="3470275"/>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8258718" y="4106408"/>
              <a:ext cx="123280" cy="114330"/>
            </a:xfrm>
            <a:prstGeom prst="rect">
              <a:avLst/>
            </a:prstGeom>
          </p:spPr>
        </p:pic>
      </p:grpSp>
      <p:sp>
        <p:nvSpPr>
          <p:cNvPr id="19" name="object 19"/>
          <p:cNvSpPr txBox="1"/>
          <p:nvPr/>
        </p:nvSpPr>
        <p:spPr>
          <a:xfrm rot="660000">
            <a:off x="6440006" y="3422230"/>
            <a:ext cx="317206" cy="280670"/>
          </a:xfrm>
          <a:prstGeom prst="rect">
            <a:avLst/>
          </a:prstGeom>
        </p:spPr>
        <p:txBody>
          <a:bodyPr vert="horz" wrap="square" lIns="0" tIns="0" rIns="0" bIns="0" rtlCol="0">
            <a:spAutoFit/>
          </a:bodyPr>
          <a:lstStyle/>
          <a:p>
            <a:pPr>
              <a:lnSpc>
                <a:spcPts val="2210"/>
              </a:lnSpc>
            </a:pPr>
            <a:r>
              <a:rPr sz="2000" spc="-50" dirty="0">
                <a:solidFill>
                  <a:srgbClr val="0000FF"/>
                </a:solidFill>
                <a:latin typeface="Arial"/>
                <a:cs typeface="Arial"/>
              </a:rPr>
              <a:t>g</a:t>
            </a:r>
            <a:endParaRPr sz="2000">
              <a:latin typeface="Arial"/>
              <a:cs typeface="Arial"/>
            </a:endParaRPr>
          </a:p>
        </p:txBody>
      </p:sp>
      <p:sp>
        <p:nvSpPr>
          <p:cNvPr id="20" name="object 20"/>
          <p:cNvSpPr txBox="1"/>
          <p:nvPr/>
        </p:nvSpPr>
        <p:spPr>
          <a:xfrm rot="660000">
            <a:off x="6617370" y="3445999"/>
            <a:ext cx="211565"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b</a:t>
            </a:r>
            <a:endParaRPr sz="1300">
              <a:latin typeface="Arial"/>
              <a:cs typeface="Arial"/>
            </a:endParaRPr>
          </a:p>
        </p:txBody>
      </p:sp>
      <p:sp>
        <p:nvSpPr>
          <p:cNvPr id="21" name="object 21"/>
          <p:cNvSpPr txBox="1"/>
          <p:nvPr/>
        </p:nvSpPr>
        <p:spPr>
          <a:xfrm rot="660000">
            <a:off x="6800832" y="3559312"/>
            <a:ext cx="1013926" cy="256480"/>
          </a:xfrm>
          <a:prstGeom prst="rect">
            <a:avLst/>
          </a:prstGeom>
        </p:spPr>
        <p:txBody>
          <a:bodyPr vert="horz" wrap="square" lIns="0" tIns="0" rIns="0" bIns="0" rtlCol="0">
            <a:spAutoFit/>
          </a:bodyPr>
          <a:lstStyle/>
          <a:p>
            <a:pPr>
              <a:lnSpc>
                <a:spcPts val="2000"/>
              </a:lnSpc>
            </a:pPr>
            <a:r>
              <a:rPr sz="2000" dirty="0">
                <a:solidFill>
                  <a:srgbClr val="0000FF"/>
                </a:solidFill>
                <a:latin typeface="Arial"/>
                <a:cs typeface="Arial"/>
              </a:rPr>
              <a:t>mod</a:t>
            </a:r>
            <a:r>
              <a:rPr sz="2000" spc="-20" dirty="0">
                <a:solidFill>
                  <a:srgbClr val="0000FF"/>
                </a:solidFill>
                <a:latin typeface="Arial"/>
                <a:cs typeface="Arial"/>
              </a:rPr>
              <a:t> </a:t>
            </a:r>
            <a:r>
              <a:rPr sz="2000" spc="-50" dirty="0">
                <a:solidFill>
                  <a:srgbClr val="0000FF"/>
                </a:solidFill>
                <a:latin typeface="Arial"/>
                <a:cs typeface="Arial"/>
              </a:rPr>
              <a:t>p</a:t>
            </a:r>
            <a:endParaRPr sz="2000" dirty="0">
              <a:latin typeface="Arial"/>
              <a:cs typeface="Arial"/>
            </a:endParaRPr>
          </a:p>
        </p:txBody>
      </p:sp>
      <p:sp>
        <p:nvSpPr>
          <p:cNvPr id="22" name="object 22"/>
          <p:cNvSpPr txBox="1"/>
          <p:nvPr/>
        </p:nvSpPr>
        <p:spPr>
          <a:xfrm>
            <a:off x="5053965" y="3263901"/>
            <a:ext cx="364490" cy="330200"/>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006B01"/>
                </a:solidFill>
                <a:latin typeface="Arial"/>
                <a:cs typeface="Arial"/>
              </a:rPr>
              <a:t>PS</a:t>
            </a:r>
            <a:endParaRPr sz="2000">
              <a:latin typeface="Arial"/>
              <a:cs typeface="Arial"/>
            </a:endParaRPr>
          </a:p>
        </p:txBody>
      </p:sp>
      <p:sp>
        <p:nvSpPr>
          <p:cNvPr id="23" name="object 23"/>
          <p:cNvSpPr txBox="1"/>
          <p:nvPr/>
        </p:nvSpPr>
        <p:spPr>
          <a:xfrm>
            <a:off x="8484552" y="3995737"/>
            <a:ext cx="364490" cy="330200"/>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006B01"/>
                </a:solidFill>
                <a:latin typeface="Arial"/>
                <a:cs typeface="Arial"/>
              </a:rPr>
              <a:t>PS</a:t>
            </a:r>
            <a:endParaRPr sz="2000">
              <a:latin typeface="Arial"/>
              <a:cs typeface="Arial"/>
            </a:endParaRPr>
          </a:p>
        </p:txBody>
      </p:sp>
      <p:grpSp>
        <p:nvGrpSpPr>
          <p:cNvPr id="24" name="object 24"/>
          <p:cNvGrpSpPr/>
          <p:nvPr/>
        </p:nvGrpSpPr>
        <p:grpSpPr>
          <a:xfrm>
            <a:off x="5476873" y="5592763"/>
            <a:ext cx="2905125" cy="760095"/>
            <a:chOff x="5476873" y="5592763"/>
            <a:chExt cx="2905125" cy="760095"/>
          </a:xfrm>
        </p:grpSpPr>
        <p:sp>
          <p:nvSpPr>
            <p:cNvPr id="25" name="object 25"/>
            <p:cNvSpPr/>
            <p:nvPr/>
          </p:nvSpPr>
          <p:spPr>
            <a:xfrm>
              <a:off x="5486398" y="5602288"/>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26" name="object 26"/>
            <p:cNvPicPr/>
            <p:nvPr/>
          </p:nvPicPr>
          <p:blipFill>
            <a:blip r:embed="rId4" cstate="print"/>
            <a:stretch>
              <a:fillRect/>
            </a:stretch>
          </p:blipFill>
          <p:spPr>
            <a:xfrm>
              <a:off x="8258718" y="6238421"/>
              <a:ext cx="123280" cy="114330"/>
            </a:xfrm>
            <a:prstGeom prst="rect">
              <a:avLst/>
            </a:prstGeom>
          </p:spPr>
        </p:pic>
      </p:grpSp>
      <p:sp>
        <p:nvSpPr>
          <p:cNvPr id="27" name="object 27"/>
          <p:cNvSpPr txBox="1"/>
          <p:nvPr/>
        </p:nvSpPr>
        <p:spPr>
          <a:xfrm rot="720000">
            <a:off x="5901706" y="5426799"/>
            <a:ext cx="416780"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{M</a:t>
            </a:r>
            <a:endParaRPr sz="2000">
              <a:latin typeface="Arial"/>
              <a:cs typeface="Arial"/>
            </a:endParaRPr>
          </a:p>
        </p:txBody>
      </p:sp>
      <p:sp>
        <p:nvSpPr>
          <p:cNvPr id="28" name="object 28"/>
          <p:cNvSpPr txBox="1"/>
          <p:nvPr/>
        </p:nvSpPr>
        <p:spPr>
          <a:xfrm rot="720000">
            <a:off x="6172530" y="5608305"/>
            <a:ext cx="214410"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1</a:t>
            </a:r>
            <a:endParaRPr sz="1300">
              <a:latin typeface="Arial"/>
              <a:cs typeface="Arial"/>
            </a:endParaRPr>
          </a:p>
        </p:txBody>
      </p:sp>
      <p:sp>
        <p:nvSpPr>
          <p:cNvPr id="29" name="object 29"/>
          <p:cNvSpPr txBox="1"/>
          <p:nvPr/>
        </p:nvSpPr>
        <p:spPr>
          <a:xfrm rot="720000">
            <a:off x="6309840" y="5586892"/>
            <a:ext cx="1049364" cy="291465"/>
          </a:xfrm>
          <a:prstGeom prst="rect">
            <a:avLst/>
          </a:prstGeom>
        </p:spPr>
        <p:txBody>
          <a:bodyPr vert="horz" wrap="square" lIns="0" tIns="0" rIns="0" bIns="0" rtlCol="0">
            <a:spAutoFit/>
          </a:bodyPr>
          <a:lstStyle/>
          <a:p>
            <a:pPr>
              <a:lnSpc>
                <a:spcPts val="2295"/>
              </a:lnSpc>
            </a:pPr>
            <a:r>
              <a:rPr sz="3000" baseline="2777" dirty="0">
                <a:solidFill>
                  <a:srgbClr val="0000FF"/>
                </a:solidFill>
                <a:latin typeface="Arial"/>
                <a:cs typeface="Arial"/>
              </a:rPr>
              <a:t>,</a:t>
            </a:r>
            <a:r>
              <a:rPr sz="3000" spc="-44" baseline="2777" dirty="0">
                <a:solidFill>
                  <a:srgbClr val="0000FF"/>
                </a:solidFill>
                <a:latin typeface="Arial"/>
                <a:cs typeface="Arial"/>
              </a:rPr>
              <a:t> </a:t>
            </a:r>
            <a:r>
              <a:rPr sz="3000" spc="-15" baseline="1388" dirty="0">
                <a:solidFill>
                  <a:srgbClr val="0000FF"/>
                </a:solidFill>
                <a:latin typeface="Arial"/>
                <a:cs typeface="Arial"/>
              </a:rPr>
              <a:t>MAC</a:t>
            </a:r>
            <a:r>
              <a:rPr sz="2000" spc="-10" dirty="0">
                <a:solidFill>
                  <a:srgbClr val="0000FF"/>
                </a:solidFill>
                <a:latin typeface="Arial"/>
                <a:cs typeface="Arial"/>
              </a:rPr>
              <a:t>(M</a:t>
            </a:r>
            <a:endParaRPr sz="2000">
              <a:latin typeface="Arial"/>
              <a:cs typeface="Arial"/>
            </a:endParaRPr>
          </a:p>
        </p:txBody>
      </p:sp>
      <p:sp>
        <p:nvSpPr>
          <p:cNvPr id="30" name="object 30"/>
          <p:cNvSpPr txBox="1"/>
          <p:nvPr/>
        </p:nvSpPr>
        <p:spPr>
          <a:xfrm rot="720000">
            <a:off x="7240972" y="5852139"/>
            <a:ext cx="214410"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1</a:t>
            </a:r>
            <a:endParaRPr sz="1300">
              <a:latin typeface="Arial"/>
              <a:cs typeface="Arial"/>
            </a:endParaRPr>
          </a:p>
        </p:txBody>
      </p:sp>
      <p:sp>
        <p:nvSpPr>
          <p:cNvPr id="31" name="object 31"/>
          <p:cNvSpPr txBox="1"/>
          <p:nvPr/>
        </p:nvSpPr>
        <p:spPr>
          <a:xfrm rot="720000">
            <a:off x="7322894" y="5740468"/>
            <a:ext cx="321188"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,I</a:t>
            </a:r>
            <a:endParaRPr sz="2000">
              <a:latin typeface="Arial"/>
              <a:cs typeface="Arial"/>
            </a:endParaRPr>
          </a:p>
        </p:txBody>
      </p:sp>
      <p:sp>
        <p:nvSpPr>
          <p:cNvPr id="32" name="object 32"/>
          <p:cNvSpPr txBox="1"/>
          <p:nvPr/>
        </p:nvSpPr>
        <p:spPr>
          <a:xfrm rot="720000">
            <a:off x="7475039" y="5906442"/>
            <a:ext cx="223687" cy="186055"/>
          </a:xfrm>
          <a:prstGeom prst="rect">
            <a:avLst/>
          </a:prstGeom>
        </p:spPr>
        <p:txBody>
          <a:bodyPr vert="horz" wrap="square" lIns="0" tIns="0" rIns="0" bIns="0" rtlCol="0">
            <a:spAutoFit/>
          </a:bodyPr>
          <a:lstStyle/>
          <a:p>
            <a:pPr>
              <a:lnSpc>
                <a:spcPts val="1465"/>
              </a:lnSpc>
            </a:pPr>
            <a:r>
              <a:rPr sz="1300" spc="-50" dirty="0">
                <a:solidFill>
                  <a:srgbClr val="0000FF"/>
                </a:solidFill>
                <a:latin typeface="Arial"/>
                <a:cs typeface="Arial"/>
              </a:rPr>
              <a:t>B</a:t>
            </a:r>
            <a:endParaRPr sz="1300">
              <a:latin typeface="Arial"/>
              <a:cs typeface="Arial"/>
            </a:endParaRPr>
          </a:p>
        </p:txBody>
      </p:sp>
      <p:sp>
        <p:nvSpPr>
          <p:cNvPr id="33" name="object 33"/>
          <p:cNvSpPr txBox="1"/>
          <p:nvPr/>
        </p:nvSpPr>
        <p:spPr>
          <a:xfrm rot="720000">
            <a:off x="7577589" y="5799937"/>
            <a:ext cx="335095" cy="280670"/>
          </a:xfrm>
          <a:prstGeom prst="rect">
            <a:avLst/>
          </a:prstGeom>
        </p:spPr>
        <p:txBody>
          <a:bodyPr vert="horz" wrap="square" lIns="0" tIns="0" rIns="0" bIns="0" rtlCol="0">
            <a:spAutoFit/>
          </a:bodyPr>
          <a:lstStyle/>
          <a:p>
            <a:pPr>
              <a:lnSpc>
                <a:spcPts val="2210"/>
              </a:lnSpc>
            </a:pPr>
            <a:r>
              <a:rPr sz="2000" spc="-25" dirty="0">
                <a:solidFill>
                  <a:srgbClr val="0000FF"/>
                </a:solidFill>
                <a:latin typeface="Arial"/>
                <a:cs typeface="Arial"/>
              </a:rPr>
              <a:t>)}</a:t>
            </a:r>
            <a:endParaRPr sz="2000">
              <a:latin typeface="Arial"/>
              <a:cs typeface="Arial"/>
            </a:endParaRPr>
          </a:p>
        </p:txBody>
      </p:sp>
      <p:sp>
        <p:nvSpPr>
          <p:cNvPr id="34" name="object 34"/>
          <p:cNvSpPr txBox="1"/>
          <p:nvPr/>
        </p:nvSpPr>
        <p:spPr>
          <a:xfrm rot="720000">
            <a:off x="7764675" y="6043634"/>
            <a:ext cx="291799" cy="165100"/>
          </a:xfrm>
          <a:prstGeom prst="rect">
            <a:avLst/>
          </a:prstGeom>
        </p:spPr>
        <p:txBody>
          <a:bodyPr vert="horz" wrap="square" lIns="0" tIns="0" rIns="0" bIns="0" rtlCol="0">
            <a:spAutoFit/>
          </a:bodyPr>
          <a:lstStyle/>
          <a:p>
            <a:pPr>
              <a:lnSpc>
                <a:spcPts val="969"/>
              </a:lnSpc>
            </a:pPr>
            <a:r>
              <a:rPr sz="1300" spc="-25" dirty="0">
                <a:solidFill>
                  <a:srgbClr val="0000FF"/>
                </a:solidFill>
                <a:latin typeface="Arial"/>
                <a:cs typeface="Arial"/>
              </a:rPr>
              <a:t>C</a:t>
            </a:r>
            <a:r>
              <a:rPr sz="1950" spc="-37" baseline="-21367" dirty="0">
                <a:solidFill>
                  <a:srgbClr val="0000FF"/>
                </a:solidFill>
                <a:latin typeface="Arial"/>
                <a:cs typeface="Arial"/>
              </a:rPr>
              <a:t>B</a:t>
            </a:r>
            <a:endParaRPr sz="1950" baseline="-21367">
              <a:latin typeface="Arial"/>
              <a:cs typeface="Arial"/>
            </a:endParaRPr>
          </a:p>
        </p:txBody>
      </p:sp>
      <p:grpSp>
        <p:nvGrpSpPr>
          <p:cNvPr id="35" name="object 35"/>
          <p:cNvGrpSpPr/>
          <p:nvPr/>
        </p:nvGrpSpPr>
        <p:grpSpPr>
          <a:xfrm>
            <a:off x="5562598" y="4867275"/>
            <a:ext cx="2828925" cy="570230"/>
            <a:chOff x="5562598" y="4867275"/>
            <a:chExt cx="2828925" cy="570230"/>
          </a:xfrm>
        </p:grpSpPr>
        <p:sp>
          <p:nvSpPr>
            <p:cNvPr id="36" name="object 36"/>
            <p:cNvSpPr/>
            <p:nvPr/>
          </p:nvSpPr>
          <p:spPr>
            <a:xfrm>
              <a:off x="5587385" y="4876800"/>
              <a:ext cx="2794635" cy="516255"/>
            </a:xfrm>
            <a:custGeom>
              <a:avLst/>
              <a:gdLst/>
              <a:ahLst/>
              <a:cxnLst/>
              <a:rect l="l" t="t" r="r" b="b"/>
              <a:pathLst>
                <a:path w="2794634" h="516254">
                  <a:moveTo>
                    <a:pt x="2794613" y="0"/>
                  </a:moveTo>
                  <a:lnTo>
                    <a:pt x="0" y="516122"/>
                  </a:lnTo>
                </a:path>
              </a:pathLst>
            </a:custGeom>
            <a:ln w="19049">
              <a:solidFill>
                <a:srgbClr val="FF4C00"/>
              </a:solidFill>
            </a:ln>
          </p:spPr>
          <p:txBody>
            <a:bodyPr wrap="square" lIns="0" tIns="0" rIns="0" bIns="0" rtlCol="0"/>
            <a:lstStyle/>
            <a:p>
              <a:endParaRPr/>
            </a:p>
          </p:txBody>
        </p:sp>
        <p:pic>
          <p:nvPicPr>
            <p:cNvPr id="37" name="object 37"/>
            <p:cNvPicPr/>
            <p:nvPr/>
          </p:nvPicPr>
          <p:blipFill>
            <a:blip r:embed="rId5" cstate="print"/>
            <a:stretch>
              <a:fillRect/>
            </a:stretch>
          </p:blipFill>
          <p:spPr>
            <a:xfrm>
              <a:off x="5562598" y="5321171"/>
              <a:ext cx="122116" cy="115947"/>
            </a:xfrm>
            <a:prstGeom prst="rect">
              <a:avLst/>
            </a:prstGeom>
          </p:spPr>
        </p:pic>
      </p:grpSp>
      <p:grpSp>
        <p:nvGrpSpPr>
          <p:cNvPr id="41" name="object 41"/>
          <p:cNvGrpSpPr/>
          <p:nvPr/>
        </p:nvGrpSpPr>
        <p:grpSpPr>
          <a:xfrm>
            <a:off x="5476873" y="4070350"/>
            <a:ext cx="2905125" cy="760095"/>
            <a:chOff x="5476873" y="4070350"/>
            <a:chExt cx="2905125" cy="760095"/>
          </a:xfrm>
        </p:grpSpPr>
        <p:sp>
          <p:nvSpPr>
            <p:cNvPr id="42" name="object 42"/>
            <p:cNvSpPr/>
            <p:nvPr/>
          </p:nvSpPr>
          <p:spPr>
            <a:xfrm>
              <a:off x="5486398" y="4079875"/>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43" name="object 43"/>
            <p:cNvPicPr/>
            <p:nvPr/>
          </p:nvPicPr>
          <p:blipFill>
            <a:blip r:embed="rId4" cstate="print"/>
            <a:stretch>
              <a:fillRect/>
            </a:stretch>
          </p:blipFill>
          <p:spPr>
            <a:xfrm>
              <a:off x="8258718" y="4716007"/>
              <a:ext cx="123280" cy="114331"/>
            </a:xfrm>
            <a:prstGeom prst="rect">
              <a:avLst/>
            </a:prstGeom>
          </p:spPr>
        </p:pic>
      </p:grpSp>
      <p:grpSp>
        <p:nvGrpSpPr>
          <p:cNvPr id="47" name="object 47"/>
          <p:cNvGrpSpPr/>
          <p:nvPr/>
        </p:nvGrpSpPr>
        <p:grpSpPr>
          <a:xfrm>
            <a:off x="5562598" y="2898775"/>
            <a:ext cx="2828925" cy="570230"/>
            <a:chOff x="5562598" y="2898775"/>
            <a:chExt cx="2828925" cy="570230"/>
          </a:xfrm>
        </p:grpSpPr>
        <p:sp>
          <p:nvSpPr>
            <p:cNvPr id="48" name="object 48"/>
            <p:cNvSpPr/>
            <p:nvPr/>
          </p:nvSpPr>
          <p:spPr>
            <a:xfrm>
              <a:off x="5587385" y="2908299"/>
              <a:ext cx="2794635" cy="516255"/>
            </a:xfrm>
            <a:custGeom>
              <a:avLst/>
              <a:gdLst/>
              <a:ahLst/>
              <a:cxnLst/>
              <a:rect l="l" t="t" r="r" b="b"/>
              <a:pathLst>
                <a:path w="2794634" h="516254">
                  <a:moveTo>
                    <a:pt x="2794613" y="0"/>
                  </a:moveTo>
                  <a:lnTo>
                    <a:pt x="0" y="516122"/>
                  </a:lnTo>
                </a:path>
              </a:pathLst>
            </a:custGeom>
            <a:ln w="19049">
              <a:solidFill>
                <a:srgbClr val="FF4C00"/>
              </a:solidFill>
            </a:ln>
          </p:spPr>
          <p:txBody>
            <a:bodyPr wrap="square" lIns="0" tIns="0" rIns="0" bIns="0" rtlCol="0"/>
            <a:lstStyle/>
            <a:p>
              <a:endParaRPr/>
            </a:p>
          </p:txBody>
        </p:sp>
        <p:pic>
          <p:nvPicPr>
            <p:cNvPr id="49" name="object 49"/>
            <p:cNvPicPr/>
            <p:nvPr/>
          </p:nvPicPr>
          <p:blipFill>
            <a:blip r:embed="rId6" cstate="print"/>
            <a:stretch>
              <a:fillRect/>
            </a:stretch>
          </p:blipFill>
          <p:spPr>
            <a:xfrm>
              <a:off x="5562598" y="3352671"/>
              <a:ext cx="122116" cy="115947"/>
            </a:xfrm>
            <a:prstGeom prst="rect">
              <a:avLst/>
            </a:prstGeom>
          </p:spPr>
        </p:pic>
      </p:grpSp>
      <p:sp>
        <p:nvSpPr>
          <p:cNvPr id="50" name="object 50"/>
          <p:cNvSpPr txBox="1"/>
          <p:nvPr/>
        </p:nvSpPr>
        <p:spPr>
          <a:xfrm rot="21000000">
            <a:off x="5740454" y="2961678"/>
            <a:ext cx="849120" cy="292735"/>
          </a:xfrm>
          <a:prstGeom prst="rect">
            <a:avLst/>
          </a:prstGeom>
        </p:spPr>
        <p:txBody>
          <a:bodyPr vert="horz" wrap="square" lIns="0" tIns="0" rIns="0" bIns="0" rtlCol="0">
            <a:spAutoFit/>
          </a:bodyPr>
          <a:lstStyle/>
          <a:p>
            <a:pPr>
              <a:lnSpc>
                <a:spcPts val="2305"/>
              </a:lnSpc>
            </a:pPr>
            <a:r>
              <a:rPr sz="2000" dirty="0">
                <a:solidFill>
                  <a:srgbClr val="FF0000"/>
                </a:solidFill>
                <a:latin typeface="Arial"/>
                <a:cs typeface="Arial"/>
              </a:rPr>
              <a:t>{g</a:t>
            </a:r>
            <a:r>
              <a:rPr sz="3000" baseline="1388" dirty="0">
                <a:solidFill>
                  <a:srgbClr val="FF0000"/>
                </a:solidFill>
                <a:latin typeface="Arial"/>
                <a:cs typeface="Arial"/>
              </a:rPr>
              <a:t>,</a:t>
            </a:r>
            <a:r>
              <a:rPr sz="3000" spc="-112" baseline="1388" dirty="0">
                <a:solidFill>
                  <a:srgbClr val="FF0000"/>
                </a:solidFill>
                <a:latin typeface="Arial"/>
                <a:cs typeface="Arial"/>
              </a:rPr>
              <a:t> </a:t>
            </a:r>
            <a:r>
              <a:rPr sz="3000" baseline="1388" dirty="0">
                <a:solidFill>
                  <a:srgbClr val="FF0000"/>
                </a:solidFill>
                <a:latin typeface="Arial"/>
                <a:cs typeface="Arial"/>
              </a:rPr>
              <a:t>p,</a:t>
            </a:r>
            <a:r>
              <a:rPr sz="3000" spc="-112" baseline="1388" dirty="0">
                <a:solidFill>
                  <a:srgbClr val="FF0000"/>
                </a:solidFill>
                <a:latin typeface="Arial"/>
                <a:cs typeface="Arial"/>
              </a:rPr>
              <a:t> </a:t>
            </a:r>
            <a:r>
              <a:rPr sz="3000" spc="-75" baseline="2777" dirty="0">
                <a:solidFill>
                  <a:srgbClr val="FF0000"/>
                </a:solidFill>
                <a:latin typeface="Arial"/>
                <a:cs typeface="Arial"/>
              </a:rPr>
              <a:t>g</a:t>
            </a:r>
            <a:endParaRPr sz="3000" baseline="2777">
              <a:latin typeface="Arial"/>
              <a:cs typeface="Arial"/>
            </a:endParaRPr>
          </a:p>
        </p:txBody>
      </p:sp>
      <p:sp>
        <p:nvSpPr>
          <p:cNvPr id="51" name="object 51"/>
          <p:cNvSpPr txBox="1"/>
          <p:nvPr/>
        </p:nvSpPr>
        <p:spPr>
          <a:xfrm rot="21000000">
            <a:off x="6483339" y="2884453"/>
            <a:ext cx="214410"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a</a:t>
            </a:r>
            <a:endParaRPr sz="1300">
              <a:latin typeface="Arial"/>
              <a:cs typeface="Arial"/>
            </a:endParaRPr>
          </a:p>
        </p:txBody>
      </p:sp>
      <p:sp>
        <p:nvSpPr>
          <p:cNvPr id="52" name="object 52"/>
          <p:cNvSpPr txBox="1"/>
          <p:nvPr/>
        </p:nvSpPr>
        <p:spPr>
          <a:xfrm rot="21000000">
            <a:off x="6685920" y="2793564"/>
            <a:ext cx="969872" cy="256480"/>
          </a:xfrm>
          <a:prstGeom prst="rect">
            <a:avLst/>
          </a:prstGeom>
        </p:spPr>
        <p:txBody>
          <a:bodyPr vert="horz" wrap="square" lIns="0" tIns="0" rIns="0" bIns="0" rtlCol="0">
            <a:spAutoFit/>
          </a:bodyPr>
          <a:lstStyle/>
          <a:p>
            <a:pPr>
              <a:lnSpc>
                <a:spcPts val="2000"/>
              </a:lnSpc>
            </a:pPr>
            <a:r>
              <a:rPr sz="2000" dirty="0">
                <a:solidFill>
                  <a:srgbClr val="FF0000"/>
                </a:solidFill>
                <a:latin typeface="Arial"/>
                <a:cs typeface="Arial"/>
              </a:rPr>
              <a:t>mo</a:t>
            </a:r>
            <a:r>
              <a:rPr sz="3000" baseline="1388" dirty="0">
                <a:solidFill>
                  <a:srgbClr val="FF0000"/>
                </a:solidFill>
                <a:latin typeface="Arial"/>
                <a:cs typeface="Arial"/>
              </a:rPr>
              <a:t>d</a:t>
            </a:r>
            <a:r>
              <a:rPr sz="3000" spc="-135" baseline="1388" dirty="0">
                <a:solidFill>
                  <a:srgbClr val="FF0000"/>
                </a:solidFill>
                <a:latin typeface="Arial"/>
                <a:cs typeface="Arial"/>
              </a:rPr>
              <a:t> </a:t>
            </a:r>
            <a:r>
              <a:rPr sz="3000" spc="-37" baseline="1388" dirty="0">
                <a:solidFill>
                  <a:srgbClr val="FF0000"/>
                </a:solidFill>
                <a:latin typeface="Arial"/>
                <a:cs typeface="Arial"/>
              </a:rPr>
              <a:t>p</a:t>
            </a:r>
            <a:r>
              <a:rPr sz="3000" spc="-37" baseline="2777" dirty="0">
                <a:solidFill>
                  <a:srgbClr val="FF0000"/>
                </a:solidFill>
                <a:latin typeface="Arial"/>
                <a:cs typeface="Arial"/>
              </a:rPr>
              <a:t>}</a:t>
            </a:r>
            <a:endParaRPr sz="3000" baseline="2777" dirty="0">
              <a:latin typeface="Arial"/>
              <a:cs typeface="Arial"/>
            </a:endParaRPr>
          </a:p>
        </p:txBody>
      </p:sp>
      <p:sp>
        <p:nvSpPr>
          <p:cNvPr id="53" name="object 53"/>
          <p:cNvSpPr txBox="1"/>
          <p:nvPr/>
        </p:nvSpPr>
        <p:spPr>
          <a:xfrm rot="21000000">
            <a:off x="7532071" y="2840486"/>
            <a:ext cx="205545" cy="169545"/>
          </a:xfrm>
          <a:prstGeom prst="rect">
            <a:avLst/>
          </a:prstGeom>
        </p:spPr>
        <p:txBody>
          <a:bodyPr vert="horz" wrap="square" lIns="0" tIns="0" rIns="0" bIns="0" rtlCol="0">
            <a:spAutoFit/>
          </a:bodyPr>
          <a:lstStyle/>
          <a:p>
            <a:pPr>
              <a:lnSpc>
                <a:spcPts val="1335"/>
              </a:lnSpc>
            </a:pPr>
            <a:r>
              <a:rPr sz="1300" spc="-50" dirty="0">
                <a:solidFill>
                  <a:srgbClr val="FF0000"/>
                </a:solidFill>
                <a:latin typeface="Arial"/>
                <a:cs typeface="Arial"/>
              </a:rPr>
              <a:t>K</a:t>
            </a:r>
            <a:endParaRPr sz="1300">
              <a:latin typeface="Arial"/>
              <a:cs typeface="Arial"/>
            </a:endParaRPr>
          </a:p>
        </p:txBody>
      </p:sp>
      <p:sp>
        <p:nvSpPr>
          <p:cNvPr id="54" name="object 54"/>
          <p:cNvSpPr txBox="1"/>
          <p:nvPr/>
        </p:nvSpPr>
        <p:spPr>
          <a:xfrm rot="21000000">
            <a:off x="7623389" y="2678569"/>
            <a:ext cx="228823" cy="169545"/>
          </a:xfrm>
          <a:prstGeom prst="rect">
            <a:avLst/>
          </a:prstGeom>
        </p:spPr>
        <p:txBody>
          <a:bodyPr vert="horz" wrap="square" lIns="0" tIns="0" rIns="0" bIns="0" rtlCol="0">
            <a:spAutoFit/>
          </a:bodyPr>
          <a:lstStyle/>
          <a:p>
            <a:pPr>
              <a:lnSpc>
                <a:spcPts val="1335"/>
              </a:lnSpc>
            </a:pPr>
            <a:r>
              <a:rPr sz="1300" spc="-10" dirty="0">
                <a:solidFill>
                  <a:srgbClr val="FF0000"/>
                </a:solidFill>
                <a:latin typeface="Arial"/>
                <a:cs typeface="Arial"/>
              </a:rPr>
              <a:t>-</a:t>
            </a:r>
            <a:r>
              <a:rPr sz="1300" spc="-50" dirty="0">
                <a:solidFill>
                  <a:srgbClr val="FF0000"/>
                </a:solidFill>
                <a:latin typeface="Arial"/>
                <a:cs typeface="Arial"/>
              </a:rPr>
              <a:t>1</a:t>
            </a:r>
            <a:endParaRPr sz="1300">
              <a:latin typeface="Arial"/>
              <a:cs typeface="Arial"/>
            </a:endParaRPr>
          </a:p>
        </p:txBody>
      </p:sp>
      <p:sp>
        <p:nvSpPr>
          <p:cNvPr id="55" name="object 55"/>
          <p:cNvSpPr txBox="1"/>
          <p:nvPr/>
        </p:nvSpPr>
        <p:spPr>
          <a:xfrm rot="21000000">
            <a:off x="7824834" y="2784092"/>
            <a:ext cx="452730" cy="118745"/>
          </a:xfrm>
          <a:prstGeom prst="rect">
            <a:avLst/>
          </a:prstGeom>
        </p:spPr>
        <p:txBody>
          <a:bodyPr vert="horz" wrap="square" lIns="0" tIns="0" rIns="0" bIns="0" rtlCol="0">
            <a:spAutoFit/>
          </a:bodyPr>
          <a:lstStyle/>
          <a:p>
            <a:pPr>
              <a:lnSpc>
                <a:spcPts val="935"/>
              </a:lnSpc>
            </a:pPr>
            <a:r>
              <a:rPr sz="900" spc="-10" dirty="0">
                <a:solidFill>
                  <a:srgbClr val="FF0000"/>
                </a:solidFill>
                <a:latin typeface="Arial"/>
                <a:cs typeface="Arial"/>
              </a:rPr>
              <a:t>Ama</a:t>
            </a:r>
            <a:r>
              <a:rPr sz="1350" spc="-15" baseline="3086" dirty="0">
                <a:solidFill>
                  <a:srgbClr val="FF0000"/>
                </a:solidFill>
                <a:latin typeface="Arial"/>
                <a:cs typeface="Arial"/>
              </a:rPr>
              <a:t>zon</a:t>
            </a:r>
            <a:endParaRPr sz="1350" baseline="3086">
              <a:latin typeface="Arial"/>
              <a:cs typeface="Arial"/>
            </a:endParaRPr>
          </a:p>
        </p:txBody>
      </p:sp>
      <p:sp>
        <p:nvSpPr>
          <p:cNvPr id="56" name="object 56"/>
          <p:cNvSpPr txBox="1"/>
          <p:nvPr/>
        </p:nvSpPr>
        <p:spPr>
          <a:xfrm>
            <a:off x="6845447" y="6240145"/>
            <a:ext cx="309245" cy="279400"/>
          </a:xfrm>
          <a:prstGeom prst="rect">
            <a:avLst/>
          </a:prstGeom>
        </p:spPr>
        <p:txBody>
          <a:bodyPr vert="vert" wrap="square" lIns="0" tIns="0" rIns="0" bIns="0" rtlCol="0">
            <a:spAutoFit/>
          </a:bodyPr>
          <a:lstStyle/>
          <a:p>
            <a:pPr marL="12700">
              <a:lnSpc>
                <a:spcPts val="2310"/>
              </a:lnSpc>
            </a:pPr>
            <a:r>
              <a:rPr sz="2000" b="1" spc="-50" dirty="0">
                <a:latin typeface="Arial"/>
                <a:cs typeface="Arial"/>
              </a:rPr>
              <a:t>…</a:t>
            </a:r>
            <a:endParaRPr sz="2000">
              <a:latin typeface="Arial"/>
              <a:cs typeface="Arial"/>
            </a:endParaRPr>
          </a:p>
        </p:txBody>
      </p:sp>
      <p:sp>
        <p:nvSpPr>
          <p:cNvPr id="57" name="object 57"/>
          <p:cNvSpPr txBox="1"/>
          <p:nvPr/>
        </p:nvSpPr>
        <p:spPr>
          <a:xfrm>
            <a:off x="7744777" y="1212216"/>
            <a:ext cx="1481939" cy="751488"/>
          </a:xfrm>
          <a:prstGeom prst="rect">
            <a:avLst/>
          </a:prstGeom>
        </p:spPr>
        <p:txBody>
          <a:bodyPr vert="horz" wrap="square" lIns="0" tIns="33020" rIns="0" bIns="0" rtlCol="0">
            <a:spAutoFit/>
          </a:bodyPr>
          <a:lstStyle/>
          <a:p>
            <a:pPr marL="127000" marR="5080" indent="-114300">
              <a:lnSpc>
                <a:spcPts val="2800"/>
              </a:lnSpc>
              <a:spcBef>
                <a:spcPts val="260"/>
              </a:spcBef>
            </a:pPr>
            <a:r>
              <a:rPr sz="2400" spc="-10" dirty="0">
                <a:solidFill>
                  <a:srgbClr val="FF3300"/>
                </a:solidFill>
                <a:latin typeface="Times New Roman"/>
                <a:cs typeface="Times New Roman"/>
              </a:rPr>
              <a:t>Amazon Server</a:t>
            </a:r>
            <a:endParaRPr sz="2400" dirty="0">
              <a:latin typeface="Times New Roman"/>
              <a:cs typeface="Times New Roman"/>
            </a:endParaRPr>
          </a:p>
        </p:txBody>
      </p:sp>
      <p:grpSp>
        <p:nvGrpSpPr>
          <p:cNvPr id="59" name="object 52"/>
          <p:cNvGrpSpPr/>
          <p:nvPr/>
        </p:nvGrpSpPr>
        <p:grpSpPr>
          <a:xfrm>
            <a:off x="5476873" y="4037280"/>
            <a:ext cx="2905125" cy="760095"/>
            <a:chOff x="5476873" y="3536950"/>
            <a:chExt cx="2905125" cy="760095"/>
          </a:xfrm>
        </p:grpSpPr>
        <p:sp>
          <p:nvSpPr>
            <p:cNvPr id="60" name="object 53"/>
            <p:cNvSpPr/>
            <p:nvPr/>
          </p:nvSpPr>
          <p:spPr>
            <a:xfrm>
              <a:off x="5486398" y="3546474"/>
              <a:ext cx="2871470" cy="711835"/>
            </a:xfrm>
            <a:custGeom>
              <a:avLst/>
              <a:gdLst/>
              <a:ahLst/>
              <a:cxnLst/>
              <a:rect l="l" t="t" r="r" b="b"/>
              <a:pathLst>
                <a:path w="2871470" h="711835">
                  <a:moveTo>
                    <a:pt x="0" y="0"/>
                  </a:moveTo>
                  <a:lnTo>
                    <a:pt x="2871134" y="711487"/>
                  </a:lnTo>
                </a:path>
              </a:pathLst>
            </a:custGeom>
            <a:ln w="19049">
              <a:solidFill>
                <a:srgbClr val="0080FF"/>
              </a:solidFill>
            </a:ln>
          </p:spPr>
          <p:txBody>
            <a:bodyPr wrap="square" lIns="0" tIns="0" rIns="0" bIns="0" rtlCol="0"/>
            <a:lstStyle/>
            <a:p>
              <a:endParaRPr/>
            </a:p>
          </p:txBody>
        </p:sp>
        <p:pic>
          <p:nvPicPr>
            <p:cNvPr id="61" name="object 54"/>
            <p:cNvPicPr/>
            <p:nvPr/>
          </p:nvPicPr>
          <p:blipFill>
            <a:blip r:embed="rId4" cstate="print"/>
            <a:stretch>
              <a:fillRect/>
            </a:stretch>
          </p:blipFill>
          <p:spPr>
            <a:xfrm>
              <a:off x="8258718" y="4182608"/>
              <a:ext cx="123280" cy="114330"/>
            </a:xfrm>
            <a:prstGeom prst="rect">
              <a:avLst/>
            </a:prstGeom>
          </p:spPr>
        </p:pic>
      </p:grpSp>
      <p:sp>
        <p:nvSpPr>
          <p:cNvPr id="62" name="object 55"/>
          <p:cNvSpPr txBox="1"/>
          <p:nvPr/>
        </p:nvSpPr>
        <p:spPr>
          <a:xfrm rot="720000">
            <a:off x="6156921" y="4105023"/>
            <a:ext cx="1901744" cy="307777"/>
          </a:xfrm>
          <a:prstGeom prst="rect">
            <a:avLst/>
          </a:prstGeom>
        </p:spPr>
        <p:txBody>
          <a:bodyPr vert="horz" wrap="square" lIns="0" tIns="0" rIns="0" bIns="0" rtlCol="0">
            <a:spAutoFit/>
          </a:bodyPr>
          <a:lstStyle/>
          <a:p>
            <a:pPr>
              <a:lnSpc>
                <a:spcPts val="2365"/>
              </a:lnSpc>
            </a:pPr>
            <a:r>
              <a:rPr sz="3000" spc="-15" baseline="4166" dirty="0" smtClean="0">
                <a:solidFill>
                  <a:srgbClr val="0000FF"/>
                </a:solidFill>
                <a:latin typeface="Arial"/>
                <a:cs typeface="Arial"/>
              </a:rPr>
              <a:t>MAC</a:t>
            </a:r>
            <a:r>
              <a:rPr sz="3000" spc="-15" baseline="2777" dirty="0" smtClean="0">
                <a:solidFill>
                  <a:srgbClr val="0000FF"/>
                </a:solidFill>
                <a:latin typeface="Arial"/>
                <a:cs typeface="Arial"/>
              </a:rPr>
              <a:t>(</a:t>
            </a:r>
            <a:r>
              <a:rPr sz="3000" i="1" spc="-15" baseline="2777" dirty="0" err="1" smtClean="0">
                <a:solidFill>
                  <a:srgbClr val="0000FF"/>
                </a:solidFill>
                <a:latin typeface="Arial"/>
                <a:cs typeface="Arial"/>
              </a:rPr>
              <a:t>dialog</a:t>
            </a:r>
            <a:r>
              <a:rPr sz="2000" spc="-10" dirty="0" err="1" smtClean="0">
                <a:solidFill>
                  <a:srgbClr val="0000FF"/>
                </a:solidFill>
                <a:latin typeface="Arial"/>
                <a:cs typeface="Arial"/>
              </a:rPr>
              <a:t>,I</a:t>
            </a:r>
            <a:r>
              <a:rPr lang="en-US" sz="2000" spc="-10" dirty="0" smtClean="0">
                <a:solidFill>
                  <a:srgbClr val="0000FF"/>
                </a:solidFill>
                <a:latin typeface="Arial"/>
                <a:cs typeface="Arial"/>
              </a:rPr>
              <a:t>   )</a:t>
            </a:r>
            <a:endParaRPr sz="2000" dirty="0">
              <a:latin typeface="Arial"/>
              <a:cs typeface="Arial"/>
            </a:endParaRPr>
          </a:p>
        </p:txBody>
      </p:sp>
      <p:sp>
        <p:nvSpPr>
          <p:cNvPr id="63" name="TextBox 62"/>
          <p:cNvSpPr txBox="1"/>
          <p:nvPr/>
        </p:nvSpPr>
        <p:spPr>
          <a:xfrm>
            <a:off x="7574410" y="4349543"/>
            <a:ext cx="332142" cy="338554"/>
          </a:xfrm>
          <a:prstGeom prst="rect">
            <a:avLst/>
          </a:prstGeom>
          <a:noFill/>
        </p:spPr>
        <p:txBody>
          <a:bodyPr wrap="none" rtlCol="0">
            <a:spAutoFit/>
          </a:bodyPr>
          <a:lstStyle/>
          <a:p>
            <a:r>
              <a:rPr lang="en-US" dirty="0" smtClean="0"/>
              <a:t>B</a:t>
            </a:r>
            <a:endParaRPr lang="en-US" dirty="0"/>
          </a:p>
        </p:txBody>
      </p:sp>
      <p:sp>
        <p:nvSpPr>
          <p:cNvPr id="64" name="object 49"/>
          <p:cNvSpPr txBox="1"/>
          <p:nvPr/>
        </p:nvSpPr>
        <p:spPr>
          <a:xfrm rot="21000000">
            <a:off x="5859540" y="4719024"/>
            <a:ext cx="1861989" cy="307777"/>
          </a:xfrm>
          <a:prstGeom prst="rect">
            <a:avLst/>
          </a:prstGeom>
        </p:spPr>
        <p:txBody>
          <a:bodyPr vert="horz" wrap="square" lIns="0" tIns="0" rIns="0" bIns="0" rtlCol="0">
            <a:spAutoFit/>
          </a:bodyPr>
          <a:lstStyle/>
          <a:p>
            <a:pPr>
              <a:lnSpc>
                <a:spcPts val="2390"/>
              </a:lnSpc>
            </a:pPr>
            <a:r>
              <a:rPr sz="2000" spc="-10" dirty="0" smtClean="0">
                <a:solidFill>
                  <a:srgbClr val="FF0000"/>
                </a:solidFill>
                <a:latin typeface="Arial"/>
                <a:cs typeface="Arial"/>
              </a:rPr>
              <a:t>MAC</a:t>
            </a:r>
            <a:r>
              <a:rPr sz="3000" spc="-15" baseline="1388" dirty="0" smtClean="0">
                <a:solidFill>
                  <a:srgbClr val="FF0000"/>
                </a:solidFill>
                <a:latin typeface="Arial"/>
                <a:cs typeface="Arial"/>
              </a:rPr>
              <a:t>(</a:t>
            </a:r>
            <a:r>
              <a:rPr sz="3000" i="1" spc="-15" baseline="2777" dirty="0" err="1" smtClean="0">
                <a:solidFill>
                  <a:srgbClr val="FF0000"/>
                </a:solidFill>
                <a:latin typeface="Arial"/>
                <a:cs typeface="Arial"/>
              </a:rPr>
              <a:t>dialog</a:t>
            </a:r>
            <a:r>
              <a:rPr sz="3000" spc="-15" baseline="4166" dirty="0" err="1" smtClean="0">
                <a:solidFill>
                  <a:srgbClr val="FF0000"/>
                </a:solidFill>
                <a:latin typeface="Arial"/>
                <a:cs typeface="Arial"/>
              </a:rPr>
              <a:t>,I</a:t>
            </a:r>
            <a:r>
              <a:rPr lang="en-US" sz="3000" spc="-15" baseline="4166" dirty="0" smtClean="0">
                <a:solidFill>
                  <a:srgbClr val="FF0000"/>
                </a:solidFill>
                <a:latin typeface="Arial"/>
                <a:cs typeface="Arial"/>
              </a:rPr>
              <a:t>   )</a:t>
            </a:r>
            <a:endParaRPr sz="3000" baseline="4166" dirty="0">
              <a:latin typeface="Arial"/>
              <a:cs typeface="Arial"/>
            </a:endParaRPr>
          </a:p>
        </p:txBody>
      </p:sp>
      <p:sp>
        <p:nvSpPr>
          <p:cNvPr id="65" name="object 50"/>
          <p:cNvSpPr txBox="1"/>
          <p:nvPr/>
        </p:nvSpPr>
        <p:spPr>
          <a:xfrm rot="21000000">
            <a:off x="7445562" y="4717538"/>
            <a:ext cx="223687" cy="187960"/>
          </a:xfrm>
          <a:prstGeom prst="rect">
            <a:avLst/>
          </a:prstGeom>
        </p:spPr>
        <p:txBody>
          <a:bodyPr vert="horz" wrap="square" lIns="0" tIns="0" rIns="0" bIns="0" rtlCol="0">
            <a:spAutoFit/>
          </a:bodyPr>
          <a:lstStyle/>
          <a:p>
            <a:pPr>
              <a:lnSpc>
                <a:spcPts val="1480"/>
              </a:lnSpc>
            </a:pPr>
            <a:r>
              <a:rPr sz="1300" spc="-50" dirty="0">
                <a:solidFill>
                  <a:srgbClr val="FF0000"/>
                </a:solidFill>
                <a:latin typeface="Arial"/>
                <a:cs typeface="Arial"/>
              </a:rPr>
              <a:t>S</a:t>
            </a:r>
            <a:endParaRPr sz="1300" dirty="0">
              <a:latin typeface="Arial"/>
              <a:cs typeface="Arial"/>
            </a:endParaRPr>
          </a:p>
        </p:txBody>
      </p:sp>
    </p:spTree>
    <p:extLst>
      <p:ext uri="{BB962C8B-B14F-4D97-AF65-F5344CB8AC3E}">
        <p14:creationId xmlns:p14="http://schemas.microsoft.com/office/powerpoint/2010/main" val="759612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8252" y="497840"/>
            <a:ext cx="8196580" cy="604520"/>
          </a:xfrm>
          <a:prstGeom prst="rect">
            <a:avLst/>
          </a:prstGeom>
        </p:spPr>
        <p:txBody>
          <a:bodyPr vert="horz" wrap="square" lIns="0" tIns="12700" rIns="0" bIns="0" rtlCol="0">
            <a:spAutoFit/>
          </a:bodyPr>
          <a:lstStyle/>
          <a:p>
            <a:pPr marL="12700">
              <a:lnSpc>
                <a:spcPct val="100000"/>
              </a:lnSpc>
              <a:spcBef>
                <a:spcPts val="100"/>
              </a:spcBef>
            </a:pPr>
            <a:r>
              <a:rPr lang="en-US" sz="3800" spc="-30" dirty="0" smtClean="0">
                <a:solidFill>
                  <a:srgbClr val="0803A6"/>
                </a:solidFill>
              </a:rPr>
              <a:t>TLS</a:t>
            </a:r>
            <a:r>
              <a:rPr lang="en-US" sz="3800" spc="-50" dirty="0">
                <a:solidFill>
                  <a:srgbClr val="0803A6"/>
                </a:solidFill>
              </a:rPr>
              <a:t> </a:t>
            </a:r>
            <a:r>
              <a:rPr sz="3800" spc="-10" dirty="0" smtClean="0">
                <a:solidFill>
                  <a:srgbClr val="0803A6"/>
                </a:solidFill>
              </a:rPr>
              <a:t>Protections</a:t>
            </a:r>
            <a:r>
              <a:rPr lang="en-US" sz="3800" spc="-10" dirty="0" smtClean="0">
                <a:solidFill>
                  <a:srgbClr val="0803A6"/>
                </a:solidFill>
              </a:rPr>
              <a:t> (Dave Wagner)</a:t>
            </a:r>
            <a:endParaRPr sz="3800" dirty="0">
              <a:latin typeface="Times New Roman"/>
              <a:cs typeface="Times New Roman"/>
            </a:endParaRPr>
          </a:p>
        </p:txBody>
      </p:sp>
      <p:sp>
        <p:nvSpPr>
          <p:cNvPr id="3" name="object 3"/>
          <p:cNvSpPr txBox="1"/>
          <p:nvPr/>
        </p:nvSpPr>
        <p:spPr>
          <a:xfrm>
            <a:off x="459739" y="1597659"/>
            <a:ext cx="8494480" cy="4932119"/>
          </a:xfrm>
          <a:prstGeom prst="rect">
            <a:avLst/>
          </a:prstGeom>
        </p:spPr>
        <p:txBody>
          <a:bodyPr vert="horz" wrap="square" lIns="0" tIns="63500" rIns="0" bIns="0" rtlCol="0">
            <a:spAutoFit/>
          </a:bodyPr>
          <a:lstStyle/>
          <a:p>
            <a:pPr marL="355600" marR="1290320" indent="-342900">
              <a:lnSpc>
                <a:spcPts val="3000"/>
              </a:lnSpc>
              <a:spcBef>
                <a:spcPts val="500"/>
              </a:spcBef>
              <a:buChar char="•"/>
              <a:tabLst>
                <a:tab pos="355600" algn="l"/>
              </a:tabLst>
            </a:pPr>
            <a:r>
              <a:rPr sz="2800" dirty="0">
                <a:latin typeface="Arial"/>
                <a:cs typeface="Arial"/>
              </a:rPr>
              <a:t>Attacker</a:t>
            </a:r>
            <a:r>
              <a:rPr sz="2800" spc="-65" dirty="0">
                <a:latin typeface="Arial"/>
                <a:cs typeface="Arial"/>
              </a:rPr>
              <a:t> </a:t>
            </a:r>
            <a:r>
              <a:rPr sz="2800" dirty="0">
                <a:latin typeface="Arial"/>
                <a:cs typeface="Arial"/>
              </a:rPr>
              <a:t>runs</a:t>
            </a:r>
            <a:r>
              <a:rPr sz="2800" spc="-60" dirty="0">
                <a:latin typeface="Arial"/>
                <a:cs typeface="Arial"/>
              </a:rPr>
              <a:t> </a:t>
            </a:r>
            <a:r>
              <a:rPr sz="2800" dirty="0">
                <a:latin typeface="Arial"/>
                <a:cs typeface="Arial"/>
              </a:rPr>
              <a:t>a</a:t>
            </a:r>
            <a:r>
              <a:rPr sz="2800" spc="-55" dirty="0">
                <a:latin typeface="Arial"/>
                <a:cs typeface="Arial"/>
              </a:rPr>
              <a:t> </a:t>
            </a:r>
            <a:r>
              <a:rPr sz="2800" dirty="0">
                <a:latin typeface="Arial"/>
                <a:cs typeface="Arial"/>
              </a:rPr>
              <a:t>sniffer</a:t>
            </a:r>
            <a:r>
              <a:rPr sz="2800" spc="-60" dirty="0">
                <a:latin typeface="Arial"/>
                <a:cs typeface="Arial"/>
              </a:rPr>
              <a:t> </a:t>
            </a:r>
            <a:r>
              <a:rPr sz="2800" dirty="0">
                <a:latin typeface="Arial"/>
                <a:cs typeface="Arial"/>
              </a:rPr>
              <a:t>to</a:t>
            </a:r>
            <a:r>
              <a:rPr sz="2800" spc="-55" dirty="0">
                <a:latin typeface="Arial"/>
                <a:cs typeface="Arial"/>
              </a:rPr>
              <a:t> </a:t>
            </a:r>
            <a:r>
              <a:rPr sz="2800" dirty="0">
                <a:latin typeface="Arial"/>
                <a:cs typeface="Arial"/>
              </a:rPr>
              <a:t>capture</a:t>
            </a:r>
            <a:r>
              <a:rPr sz="2800" spc="-55" dirty="0">
                <a:latin typeface="Arial"/>
                <a:cs typeface="Arial"/>
              </a:rPr>
              <a:t> </a:t>
            </a:r>
            <a:r>
              <a:rPr sz="2800" dirty="0">
                <a:latin typeface="Arial"/>
                <a:cs typeface="Arial"/>
              </a:rPr>
              <a:t>our</a:t>
            </a:r>
            <a:r>
              <a:rPr sz="2800" spc="-60" dirty="0">
                <a:latin typeface="Arial"/>
                <a:cs typeface="Arial"/>
              </a:rPr>
              <a:t> </a:t>
            </a:r>
            <a:r>
              <a:rPr sz="2800" spc="-20" dirty="0">
                <a:latin typeface="Arial"/>
                <a:cs typeface="Arial"/>
              </a:rPr>
              <a:t>WiFi </a:t>
            </a:r>
            <a:r>
              <a:rPr sz="2800" spc="-10" dirty="0">
                <a:latin typeface="Arial"/>
                <a:cs typeface="Arial"/>
              </a:rPr>
              <a:t>session?</a:t>
            </a:r>
            <a:endParaRPr sz="2800" dirty="0">
              <a:latin typeface="Arial"/>
              <a:cs typeface="Arial"/>
            </a:endParaRPr>
          </a:p>
          <a:p>
            <a:pPr marL="754380" lvl="1" indent="-284480">
              <a:lnSpc>
                <a:spcPct val="100000"/>
              </a:lnSpc>
              <a:spcBef>
                <a:spcPts val="215"/>
              </a:spcBef>
              <a:buChar char="–"/>
              <a:tabLst>
                <a:tab pos="754380" algn="l"/>
              </a:tabLst>
            </a:pPr>
            <a:r>
              <a:rPr sz="2400" dirty="0">
                <a:latin typeface="Arial"/>
                <a:cs typeface="Arial"/>
              </a:rPr>
              <a:t>(maybe</a:t>
            </a:r>
            <a:r>
              <a:rPr sz="2400" spc="-65" dirty="0">
                <a:latin typeface="Arial"/>
                <a:cs typeface="Arial"/>
              </a:rPr>
              <a:t> </a:t>
            </a:r>
            <a:r>
              <a:rPr sz="2400" dirty="0">
                <a:latin typeface="Arial"/>
                <a:cs typeface="Arial"/>
              </a:rPr>
              <a:t>by</a:t>
            </a:r>
            <a:r>
              <a:rPr sz="2400" spc="-65" dirty="0">
                <a:latin typeface="Arial"/>
                <a:cs typeface="Arial"/>
              </a:rPr>
              <a:t> </a:t>
            </a:r>
            <a:r>
              <a:rPr sz="2400" dirty="0">
                <a:latin typeface="Arial"/>
                <a:cs typeface="Arial"/>
              </a:rPr>
              <a:t>breaking</a:t>
            </a:r>
            <a:r>
              <a:rPr sz="2400" spc="-65" dirty="0">
                <a:latin typeface="Arial"/>
                <a:cs typeface="Arial"/>
              </a:rPr>
              <a:t> </a:t>
            </a:r>
            <a:r>
              <a:rPr sz="2400" dirty="0">
                <a:latin typeface="Arial"/>
                <a:cs typeface="Arial"/>
              </a:rPr>
              <a:t>crummy</a:t>
            </a:r>
            <a:r>
              <a:rPr sz="2400" spc="-65" dirty="0">
                <a:latin typeface="Arial"/>
                <a:cs typeface="Arial"/>
              </a:rPr>
              <a:t> </a:t>
            </a:r>
            <a:r>
              <a:rPr sz="2400" dirty="0">
                <a:latin typeface="Arial"/>
                <a:cs typeface="Arial"/>
              </a:rPr>
              <a:t>WEP</a:t>
            </a:r>
            <a:r>
              <a:rPr sz="2400" spc="-65" dirty="0">
                <a:latin typeface="Arial"/>
                <a:cs typeface="Arial"/>
              </a:rPr>
              <a:t> </a:t>
            </a:r>
            <a:r>
              <a:rPr sz="2400" spc="-10" dirty="0">
                <a:latin typeface="Arial"/>
                <a:cs typeface="Arial"/>
              </a:rPr>
              <a:t>security)</a:t>
            </a:r>
            <a:endParaRPr sz="2400" dirty="0">
              <a:latin typeface="Arial"/>
              <a:cs typeface="Arial"/>
            </a:endParaRPr>
          </a:p>
          <a:p>
            <a:pPr marL="754380" lvl="1" indent="-284480">
              <a:lnSpc>
                <a:spcPct val="100000"/>
              </a:lnSpc>
              <a:spcBef>
                <a:spcPts val="320"/>
              </a:spcBef>
              <a:buClr>
                <a:srgbClr val="000000"/>
              </a:buClr>
              <a:buChar char="–"/>
              <a:tabLst>
                <a:tab pos="754380" algn="l"/>
              </a:tabLst>
            </a:pPr>
            <a:r>
              <a:rPr sz="2400" dirty="0">
                <a:solidFill>
                  <a:srgbClr val="FF8000"/>
                </a:solidFill>
                <a:latin typeface="Arial"/>
                <a:cs typeface="Arial"/>
              </a:rPr>
              <a:t>But:</a:t>
            </a:r>
            <a:r>
              <a:rPr sz="2400" spc="-55" dirty="0">
                <a:solidFill>
                  <a:srgbClr val="FF8000"/>
                </a:solidFill>
                <a:latin typeface="Arial"/>
                <a:cs typeface="Arial"/>
              </a:rPr>
              <a:t> </a:t>
            </a:r>
            <a:r>
              <a:rPr sz="2400" dirty="0">
                <a:latin typeface="Arial"/>
                <a:cs typeface="Arial"/>
              </a:rPr>
              <a:t>encrypted</a:t>
            </a:r>
            <a:r>
              <a:rPr sz="2400" spc="-55" dirty="0">
                <a:latin typeface="Arial"/>
                <a:cs typeface="Arial"/>
              </a:rPr>
              <a:t> </a:t>
            </a:r>
            <a:r>
              <a:rPr sz="2400" spc="-10" dirty="0">
                <a:latin typeface="Arial"/>
                <a:cs typeface="Arial"/>
              </a:rPr>
              <a:t>communication</a:t>
            </a:r>
            <a:r>
              <a:rPr sz="2400" spc="-55" dirty="0">
                <a:latin typeface="Arial"/>
                <a:cs typeface="Arial"/>
              </a:rPr>
              <a:t> </a:t>
            </a:r>
            <a:r>
              <a:rPr sz="2400" dirty="0">
                <a:latin typeface="Arial"/>
                <a:cs typeface="Arial"/>
              </a:rPr>
              <a:t>is</a:t>
            </a:r>
            <a:r>
              <a:rPr sz="2400" spc="-55" dirty="0">
                <a:latin typeface="Arial"/>
                <a:cs typeface="Arial"/>
              </a:rPr>
              <a:t> </a:t>
            </a:r>
            <a:r>
              <a:rPr sz="2400" spc="-10" dirty="0">
                <a:latin typeface="Arial"/>
                <a:cs typeface="Arial"/>
              </a:rPr>
              <a:t>unreadable</a:t>
            </a:r>
            <a:endParaRPr sz="2400" dirty="0">
              <a:latin typeface="Arial"/>
              <a:cs typeface="Arial"/>
            </a:endParaRPr>
          </a:p>
          <a:p>
            <a:pPr marL="1155065" lvl="2" indent="-227965">
              <a:lnSpc>
                <a:spcPct val="100000"/>
              </a:lnSpc>
              <a:spcBef>
                <a:spcPts val="165"/>
              </a:spcBef>
              <a:buClr>
                <a:srgbClr val="006B01"/>
              </a:buClr>
              <a:buChar char="•"/>
              <a:tabLst>
                <a:tab pos="1155065" algn="l"/>
              </a:tabLst>
            </a:pPr>
            <a:r>
              <a:rPr sz="2000" dirty="0">
                <a:solidFill>
                  <a:srgbClr val="007B00"/>
                </a:solidFill>
                <a:latin typeface="Arial"/>
                <a:cs typeface="Arial"/>
              </a:rPr>
              <a:t>No</a:t>
            </a:r>
            <a:r>
              <a:rPr sz="2000" spc="-30" dirty="0">
                <a:solidFill>
                  <a:srgbClr val="007B00"/>
                </a:solidFill>
                <a:latin typeface="Arial"/>
                <a:cs typeface="Arial"/>
              </a:rPr>
              <a:t> </a:t>
            </a:r>
            <a:r>
              <a:rPr sz="2000" spc="-10" dirty="0">
                <a:solidFill>
                  <a:srgbClr val="007B00"/>
                </a:solidFill>
                <a:latin typeface="Arial"/>
                <a:cs typeface="Arial"/>
              </a:rPr>
              <a:t>problem!</a:t>
            </a:r>
            <a:endParaRPr sz="2000" dirty="0">
              <a:latin typeface="Arial"/>
              <a:cs typeface="Arial"/>
            </a:endParaRPr>
          </a:p>
          <a:p>
            <a:pPr marL="354965" indent="-342265">
              <a:lnSpc>
                <a:spcPct val="100000"/>
              </a:lnSpc>
              <a:spcBef>
                <a:spcPts val="409"/>
              </a:spcBef>
              <a:buChar char="•"/>
              <a:tabLst>
                <a:tab pos="354965" algn="l"/>
              </a:tabLst>
            </a:pPr>
            <a:r>
              <a:rPr sz="2800" dirty="0">
                <a:latin typeface="Arial"/>
                <a:cs typeface="Arial"/>
              </a:rPr>
              <a:t>DNS</a:t>
            </a:r>
            <a:r>
              <a:rPr sz="2800" spc="-65" dirty="0">
                <a:latin typeface="Arial"/>
                <a:cs typeface="Arial"/>
              </a:rPr>
              <a:t> </a:t>
            </a:r>
            <a:r>
              <a:rPr sz="2800" dirty="0">
                <a:latin typeface="Arial"/>
                <a:cs typeface="Arial"/>
              </a:rPr>
              <a:t>cache</a:t>
            </a:r>
            <a:r>
              <a:rPr sz="2800" spc="-65" dirty="0">
                <a:latin typeface="Arial"/>
                <a:cs typeface="Arial"/>
              </a:rPr>
              <a:t> </a:t>
            </a:r>
            <a:r>
              <a:rPr sz="2800" spc="-10" dirty="0">
                <a:latin typeface="Arial"/>
                <a:cs typeface="Arial"/>
              </a:rPr>
              <a:t>poisoning?</a:t>
            </a:r>
            <a:endParaRPr sz="2800" dirty="0">
              <a:latin typeface="Arial"/>
              <a:cs typeface="Arial"/>
            </a:endParaRPr>
          </a:p>
          <a:p>
            <a:pPr marL="754380" lvl="1" indent="-284480">
              <a:lnSpc>
                <a:spcPct val="100000"/>
              </a:lnSpc>
              <a:spcBef>
                <a:spcPts val="285"/>
              </a:spcBef>
              <a:buChar char="–"/>
              <a:tabLst>
                <a:tab pos="754380" algn="l"/>
              </a:tabLst>
            </a:pPr>
            <a:r>
              <a:rPr sz="2400" dirty="0">
                <a:latin typeface="Arial"/>
                <a:cs typeface="Arial"/>
              </a:rPr>
              <a:t>Client</a:t>
            </a:r>
            <a:r>
              <a:rPr sz="2400" spc="-55" dirty="0">
                <a:latin typeface="Arial"/>
                <a:cs typeface="Arial"/>
              </a:rPr>
              <a:t> </a:t>
            </a:r>
            <a:r>
              <a:rPr sz="2400" dirty="0">
                <a:latin typeface="Arial"/>
                <a:cs typeface="Arial"/>
              </a:rPr>
              <a:t>goes</a:t>
            </a:r>
            <a:r>
              <a:rPr sz="2400" spc="-50" dirty="0">
                <a:latin typeface="Arial"/>
                <a:cs typeface="Arial"/>
              </a:rPr>
              <a:t> </a:t>
            </a:r>
            <a:r>
              <a:rPr sz="2400" dirty="0">
                <a:latin typeface="Arial"/>
                <a:cs typeface="Arial"/>
              </a:rPr>
              <a:t>to</a:t>
            </a:r>
            <a:r>
              <a:rPr sz="2400" spc="-45" dirty="0">
                <a:latin typeface="Arial"/>
                <a:cs typeface="Arial"/>
              </a:rPr>
              <a:t> </a:t>
            </a:r>
            <a:r>
              <a:rPr sz="2400" dirty="0">
                <a:latin typeface="Arial"/>
                <a:cs typeface="Arial"/>
              </a:rPr>
              <a:t>wrong</a:t>
            </a:r>
            <a:r>
              <a:rPr sz="2400" spc="-45" dirty="0">
                <a:latin typeface="Arial"/>
                <a:cs typeface="Arial"/>
              </a:rPr>
              <a:t> </a:t>
            </a:r>
            <a:r>
              <a:rPr sz="2400" spc="-10" dirty="0">
                <a:latin typeface="Arial"/>
                <a:cs typeface="Arial"/>
              </a:rPr>
              <a:t>server</a:t>
            </a:r>
            <a:endParaRPr sz="2400" dirty="0">
              <a:latin typeface="Arial"/>
              <a:cs typeface="Arial"/>
            </a:endParaRPr>
          </a:p>
          <a:p>
            <a:pPr marL="754380" lvl="1" indent="-284480">
              <a:lnSpc>
                <a:spcPct val="100000"/>
              </a:lnSpc>
              <a:spcBef>
                <a:spcPts val="220"/>
              </a:spcBef>
              <a:buClr>
                <a:srgbClr val="000000"/>
              </a:buClr>
              <a:buChar char="–"/>
              <a:tabLst>
                <a:tab pos="754380" algn="l"/>
              </a:tabLst>
            </a:pPr>
            <a:r>
              <a:rPr sz="2400" dirty="0">
                <a:solidFill>
                  <a:srgbClr val="FF8000"/>
                </a:solidFill>
                <a:latin typeface="Arial"/>
                <a:cs typeface="Arial"/>
              </a:rPr>
              <a:t>But:</a:t>
            </a:r>
            <a:r>
              <a:rPr sz="2400" spc="-45" dirty="0">
                <a:solidFill>
                  <a:srgbClr val="FF8000"/>
                </a:solidFill>
                <a:latin typeface="Arial"/>
                <a:cs typeface="Arial"/>
              </a:rPr>
              <a:t> </a:t>
            </a:r>
            <a:r>
              <a:rPr sz="2400" dirty="0">
                <a:latin typeface="Arial"/>
                <a:cs typeface="Arial"/>
              </a:rPr>
              <a:t>detects</a:t>
            </a:r>
            <a:r>
              <a:rPr sz="2400" spc="-50" dirty="0">
                <a:latin typeface="Arial"/>
                <a:cs typeface="Arial"/>
              </a:rPr>
              <a:t> </a:t>
            </a:r>
            <a:r>
              <a:rPr sz="2400" spc="-10" dirty="0" smtClean="0">
                <a:latin typeface="Arial"/>
                <a:cs typeface="Arial"/>
              </a:rPr>
              <a:t>impersonation</a:t>
            </a:r>
            <a:r>
              <a:rPr lang="en-US" sz="2400" dirty="0">
                <a:latin typeface="Arial"/>
                <a:cs typeface="Arial"/>
              </a:rPr>
              <a:t> </a:t>
            </a:r>
            <a:r>
              <a:rPr lang="en-US" sz="2400" dirty="0" smtClean="0">
                <a:latin typeface="Arial"/>
                <a:cs typeface="Arial"/>
              </a:rPr>
              <a:t>- </a:t>
            </a:r>
            <a:r>
              <a:rPr sz="2000" dirty="0" smtClean="0">
                <a:solidFill>
                  <a:srgbClr val="007B00"/>
                </a:solidFill>
                <a:latin typeface="Arial"/>
                <a:cs typeface="Arial"/>
              </a:rPr>
              <a:t>No</a:t>
            </a:r>
            <a:r>
              <a:rPr sz="2000" spc="-30" dirty="0" smtClean="0">
                <a:solidFill>
                  <a:srgbClr val="007B00"/>
                </a:solidFill>
                <a:latin typeface="Arial"/>
                <a:cs typeface="Arial"/>
              </a:rPr>
              <a:t> </a:t>
            </a:r>
            <a:r>
              <a:rPr sz="2000" spc="-10" dirty="0">
                <a:solidFill>
                  <a:srgbClr val="007B00"/>
                </a:solidFill>
                <a:latin typeface="Arial"/>
                <a:cs typeface="Arial"/>
              </a:rPr>
              <a:t>problem!</a:t>
            </a:r>
            <a:endParaRPr sz="2000" dirty="0">
              <a:latin typeface="Arial"/>
              <a:cs typeface="Arial"/>
            </a:endParaRPr>
          </a:p>
          <a:p>
            <a:pPr marL="354965" indent="-342265">
              <a:lnSpc>
                <a:spcPct val="100000"/>
              </a:lnSpc>
              <a:spcBef>
                <a:spcPts val="310"/>
              </a:spcBef>
              <a:buChar char="•"/>
              <a:tabLst>
                <a:tab pos="354965" algn="l"/>
                <a:tab pos="469900" algn="l"/>
              </a:tabLst>
            </a:pPr>
            <a:r>
              <a:rPr sz="2800" dirty="0">
                <a:latin typeface="Arial"/>
                <a:cs typeface="Arial"/>
              </a:rPr>
              <a:t>Attacker</a:t>
            </a:r>
            <a:r>
              <a:rPr sz="2800" spc="-75" dirty="0">
                <a:latin typeface="Arial"/>
                <a:cs typeface="Arial"/>
              </a:rPr>
              <a:t> </a:t>
            </a:r>
            <a:r>
              <a:rPr sz="2800" dirty="0">
                <a:latin typeface="Arial"/>
                <a:cs typeface="Arial"/>
              </a:rPr>
              <a:t>hijacks</a:t>
            </a:r>
            <a:r>
              <a:rPr sz="2800" spc="-70" dirty="0">
                <a:latin typeface="Arial"/>
                <a:cs typeface="Arial"/>
              </a:rPr>
              <a:t> </a:t>
            </a:r>
            <a:r>
              <a:rPr sz="2800" dirty="0">
                <a:latin typeface="Arial"/>
                <a:cs typeface="Arial"/>
              </a:rPr>
              <a:t>our</a:t>
            </a:r>
            <a:r>
              <a:rPr sz="2800" spc="-70" dirty="0">
                <a:latin typeface="Arial"/>
                <a:cs typeface="Arial"/>
              </a:rPr>
              <a:t> </a:t>
            </a:r>
            <a:r>
              <a:rPr sz="2800" dirty="0">
                <a:latin typeface="Arial"/>
                <a:cs typeface="Arial"/>
              </a:rPr>
              <a:t>connection,</a:t>
            </a:r>
            <a:r>
              <a:rPr sz="2800" spc="-70" dirty="0">
                <a:latin typeface="Arial"/>
                <a:cs typeface="Arial"/>
              </a:rPr>
              <a:t> </a:t>
            </a:r>
            <a:r>
              <a:rPr sz="2800" dirty="0">
                <a:latin typeface="Arial"/>
                <a:cs typeface="Arial"/>
              </a:rPr>
              <a:t>injects</a:t>
            </a:r>
            <a:r>
              <a:rPr sz="2800" spc="-75" dirty="0">
                <a:latin typeface="Arial"/>
                <a:cs typeface="Arial"/>
              </a:rPr>
              <a:t> </a:t>
            </a:r>
            <a:r>
              <a:rPr sz="2800" dirty="0">
                <a:latin typeface="Arial"/>
                <a:cs typeface="Arial"/>
              </a:rPr>
              <a:t>new</a:t>
            </a:r>
            <a:r>
              <a:rPr sz="2800" spc="-65" dirty="0">
                <a:latin typeface="Arial"/>
                <a:cs typeface="Arial"/>
              </a:rPr>
              <a:t> </a:t>
            </a:r>
            <a:r>
              <a:rPr sz="2800" spc="-10" dirty="0">
                <a:latin typeface="Arial"/>
                <a:cs typeface="Arial"/>
              </a:rPr>
              <a:t>traffic</a:t>
            </a:r>
            <a:endParaRPr sz="2800" dirty="0">
              <a:latin typeface="Arial"/>
              <a:cs typeface="Arial"/>
            </a:endParaRPr>
          </a:p>
          <a:p>
            <a:pPr marL="754380" lvl="1" indent="-284480">
              <a:lnSpc>
                <a:spcPct val="100000"/>
              </a:lnSpc>
              <a:spcBef>
                <a:spcPts val="285"/>
              </a:spcBef>
              <a:buClr>
                <a:srgbClr val="000000"/>
              </a:buClr>
              <a:buChar char="–"/>
              <a:tabLst>
                <a:tab pos="754380" algn="l"/>
              </a:tabLst>
            </a:pPr>
            <a:r>
              <a:rPr sz="2400" dirty="0">
                <a:solidFill>
                  <a:srgbClr val="FF8000"/>
                </a:solidFill>
                <a:latin typeface="Arial"/>
                <a:cs typeface="Arial"/>
              </a:rPr>
              <a:t>But:</a:t>
            </a:r>
            <a:r>
              <a:rPr sz="2400" spc="-50" dirty="0">
                <a:solidFill>
                  <a:srgbClr val="FF8000"/>
                </a:solidFill>
                <a:latin typeface="Arial"/>
                <a:cs typeface="Arial"/>
              </a:rPr>
              <a:t> </a:t>
            </a:r>
            <a:r>
              <a:rPr sz="2400" dirty="0">
                <a:latin typeface="Arial"/>
                <a:cs typeface="Arial"/>
              </a:rPr>
              <a:t>data</a:t>
            </a:r>
            <a:r>
              <a:rPr sz="2400" spc="-50" dirty="0">
                <a:latin typeface="Arial"/>
                <a:cs typeface="Arial"/>
              </a:rPr>
              <a:t> </a:t>
            </a:r>
            <a:r>
              <a:rPr sz="2400" dirty="0">
                <a:latin typeface="Arial"/>
                <a:cs typeface="Arial"/>
              </a:rPr>
              <a:t>receiver</a:t>
            </a:r>
            <a:r>
              <a:rPr sz="2400" spc="-50" dirty="0">
                <a:latin typeface="Arial"/>
                <a:cs typeface="Arial"/>
              </a:rPr>
              <a:t> </a:t>
            </a:r>
            <a:r>
              <a:rPr sz="2400" dirty="0">
                <a:latin typeface="Arial"/>
                <a:cs typeface="Arial"/>
              </a:rPr>
              <a:t>rejects</a:t>
            </a:r>
            <a:r>
              <a:rPr sz="2400" spc="-55" dirty="0">
                <a:latin typeface="Arial"/>
                <a:cs typeface="Arial"/>
              </a:rPr>
              <a:t> </a:t>
            </a:r>
            <a:r>
              <a:rPr sz="2400" dirty="0">
                <a:latin typeface="Arial"/>
                <a:cs typeface="Arial"/>
              </a:rPr>
              <a:t>it</a:t>
            </a:r>
            <a:r>
              <a:rPr sz="2400" spc="-50" dirty="0">
                <a:latin typeface="Arial"/>
                <a:cs typeface="Arial"/>
              </a:rPr>
              <a:t> </a:t>
            </a:r>
            <a:r>
              <a:rPr sz="2400" dirty="0">
                <a:latin typeface="Arial"/>
                <a:cs typeface="Arial"/>
              </a:rPr>
              <a:t>due</a:t>
            </a:r>
            <a:r>
              <a:rPr sz="2400" spc="-50" dirty="0">
                <a:latin typeface="Arial"/>
                <a:cs typeface="Arial"/>
              </a:rPr>
              <a:t> </a:t>
            </a:r>
            <a:r>
              <a:rPr sz="2400" dirty="0">
                <a:latin typeface="Arial"/>
                <a:cs typeface="Arial"/>
              </a:rPr>
              <a:t>to</a:t>
            </a:r>
            <a:r>
              <a:rPr sz="2400" spc="-45" dirty="0">
                <a:latin typeface="Arial"/>
                <a:cs typeface="Arial"/>
              </a:rPr>
              <a:t> </a:t>
            </a:r>
            <a:r>
              <a:rPr sz="2400" dirty="0">
                <a:latin typeface="Arial"/>
                <a:cs typeface="Arial"/>
              </a:rPr>
              <a:t>failed</a:t>
            </a:r>
            <a:r>
              <a:rPr sz="2400" spc="-50" dirty="0">
                <a:latin typeface="Arial"/>
                <a:cs typeface="Arial"/>
              </a:rPr>
              <a:t> </a:t>
            </a:r>
            <a:r>
              <a:rPr sz="2400" dirty="0">
                <a:latin typeface="Arial"/>
                <a:cs typeface="Arial"/>
              </a:rPr>
              <a:t>integrity</a:t>
            </a:r>
            <a:r>
              <a:rPr sz="2400" spc="-50" dirty="0">
                <a:latin typeface="Arial"/>
                <a:cs typeface="Arial"/>
              </a:rPr>
              <a:t> </a:t>
            </a:r>
            <a:r>
              <a:rPr sz="2400" spc="-10" dirty="0" smtClean="0">
                <a:latin typeface="Arial"/>
                <a:cs typeface="Arial"/>
              </a:rPr>
              <a:t>check</a:t>
            </a:r>
            <a:r>
              <a:rPr lang="en-US" sz="2400" dirty="0">
                <a:latin typeface="Arial"/>
                <a:cs typeface="Arial"/>
              </a:rPr>
              <a:t> </a:t>
            </a:r>
            <a:r>
              <a:rPr sz="2000" dirty="0" smtClean="0">
                <a:solidFill>
                  <a:srgbClr val="007B00"/>
                </a:solidFill>
                <a:latin typeface="Arial"/>
                <a:cs typeface="Arial"/>
              </a:rPr>
              <a:t>No</a:t>
            </a:r>
            <a:r>
              <a:rPr sz="2000" spc="-30" dirty="0" smtClean="0">
                <a:solidFill>
                  <a:srgbClr val="007B00"/>
                </a:solidFill>
                <a:latin typeface="Arial"/>
                <a:cs typeface="Arial"/>
              </a:rPr>
              <a:t> </a:t>
            </a:r>
            <a:r>
              <a:rPr sz="2000" spc="-10" dirty="0">
                <a:solidFill>
                  <a:srgbClr val="007B00"/>
                </a:solidFill>
                <a:latin typeface="Arial"/>
                <a:cs typeface="Arial"/>
              </a:rPr>
              <a:t>problem!</a:t>
            </a:r>
            <a:endParaRPr sz="2000" dirty="0">
              <a:latin typeface="Arial"/>
              <a:cs typeface="Arial"/>
            </a:endParaRPr>
          </a:p>
        </p:txBody>
      </p:sp>
      <p:sp>
        <p:nvSpPr>
          <p:cNvPr id="4" name="TextBox 3"/>
          <p:cNvSpPr txBox="1"/>
          <p:nvPr/>
        </p:nvSpPr>
        <p:spPr>
          <a:xfrm>
            <a:off x="0" y="6519446"/>
            <a:ext cx="3381554" cy="338554"/>
          </a:xfrm>
          <a:prstGeom prst="rect">
            <a:avLst/>
          </a:prstGeom>
          <a:noFill/>
        </p:spPr>
        <p:txBody>
          <a:bodyPr wrap="square" rtlCol="0">
            <a:spAutoFit/>
          </a:bodyPr>
          <a:lstStyle/>
          <a:p>
            <a:r>
              <a:rPr lang="en-US" dirty="0" smtClean="0">
                <a:solidFill>
                  <a:srgbClr val="FF3300"/>
                </a:solidFill>
              </a:rPr>
              <a:t>Slides from Dave Wagner, UCB</a:t>
            </a:r>
            <a:endParaRPr lang="en-US" dirty="0">
              <a:solidFill>
                <a:srgbClr val="FF3300"/>
              </a:solidFill>
            </a:endParaRPr>
          </a:p>
        </p:txBody>
      </p:sp>
    </p:spTree>
    <p:extLst>
      <p:ext uri="{BB962C8B-B14F-4D97-AF65-F5344CB8AC3E}">
        <p14:creationId xmlns:p14="http://schemas.microsoft.com/office/powerpoint/2010/main" val="1734314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5506" y="482601"/>
            <a:ext cx="6602095" cy="635000"/>
          </a:xfrm>
          <a:prstGeom prst="rect">
            <a:avLst/>
          </a:prstGeom>
        </p:spPr>
        <p:txBody>
          <a:bodyPr vert="horz" wrap="square" lIns="0" tIns="12700" rIns="0" bIns="0" rtlCol="0">
            <a:spAutoFit/>
          </a:bodyPr>
          <a:lstStyle/>
          <a:p>
            <a:pPr marL="12700">
              <a:lnSpc>
                <a:spcPct val="100000"/>
              </a:lnSpc>
              <a:spcBef>
                <a:spcPts val="100"/>
              </a:spcBef>
            </a:pPr>
            <a:r>
              <a:rPr lang="en-US" sz="4000" dirty="0" smtClean="0">
                <a:solidFill>
                  <a:srgbClr val="0803A6"/>
                </a:solidFill>
              </a:rPr>
              <a:t>TLS Protections</a:t>
            </a:r>
            <a:r>
              <a:rPr sz="4000" dirty="0" smtClean="0">
                <a:solidFill>
                  <a:srgbClr val="0803A6"/>
                </a:solidFill>
              </a:rPr>
              <a:t>,</a:t>
            </a:r>
            <a:r>
              <a:rPr sz="4000" spc="-125" dirty="0" smtClean="0">
                <a:solidFill>
                  <a:srgbClr val="0803A6"/>
                </a:solidFill>
              </a:rPr>
              <a:t> </a:t>
            </a:r>
            <a:r>
              <a:rPr sz="4000" spc="-10" dirty="0" smtClean="0">
                <a:solidFill>
                  <a:srgbClr val="0803A6"/>
                </a:solidFill>
              </a:rPr>
              <a:t>cont</a:t>
            </a:r>
            <a:r>
              <a:rPr lang="en-US" sz="4000" spc="-10" dirty="0" smtClean="0">
                <a:solidFill>
                  <a:srgbClr val="0803A6"/>
                </a:solidFill>
              </a:rPr>
              <a:t>inued</a:t>
            </a:r>
            <a:endParaRPr sz="4000" dirty="0"/>
          </a:p>
        </p:txBody>
      </p:sp>
      <p:sp>
        <p:nvSpPr>
          <p:cNvPr id="3" name="object 3"/>
          <p:cNvSpPr txBox="1"/>
          <p:nvPr/>
        </p:nvSpPr>
        <p:spPr>
          <a:xfrm>
            <a:off x="459739" y="1559729"/>
            <a:ext cx="8589370" cy="4539063"/>
          </a:xfrm>
          <a:prstGeom prst="rect">
            <a:avLst/>
          </a:prstGeom>
        </p:spPr>
        <p:txBody>
          <a:bodyPr vert="horz" wrap="square" lIns="0" tIns="50165" rIns="0" bIns="0" rtlCol="0">
            <a:spAutoFit/>
          </a:bodyPr>
          <a:lstStyle/>
          <a:p>
            <a:pPr marL="354965" indent="-342265">
              <a:lnSpc>
                <a:spcPct val="100000"/>
              </a:lnSpc>
              <a:spcBef>
                <a:spcPts val="395"/>
              </a:spcBef>
              <a:buChar char="•"/>
              <a:tabLst>
                <a:tab pos="354965" algn="l"/>
              </a:tabLst>
            </a:pPr>
            <a:r>
              <a:rPr sz="2800" dirty="0">
                <a:latin typeface="Arial"/>
                <a:cs typeface="Arial"/>
              </a:rPr>
              <a:t>DHCP</a:t>
            </a:r>
            <a:r>
              <a:rPr sz="2800" spc="-65" dirty="0">
                <a:latin typeface="Arial"/>
                <a:cs typeface="Arial"/>
              </a:rPr>
              <a:t> </a:t>
            </a:r>
            <a:r>
              <a:rPr sz="2800" spc="-10" dirty="0">
                <a:latin typeface="Arial"/>
                <a:cs typeface="Arial"/>
              </a:rPr>
              <a:t>spoofing?</a:t>
            </a:r>
            <a:endParaRPr sz="2800" dirty="0">
              <a:latin typeface="Arial"/>
              <a:cs typeface="Arial"/>
            </a:endParaRPr>
          </a:p>
          <a:p>
            <a:pPr marL="754380" lvl="1" indent="-284480">
              <a:lnSpc>
                <a:spcPct val="100000"/>
              </a:lnSpc>
              <a:spcBef>
                <a:spcPts val="259"/>
              </a:spcBef>
              <a:buChar char="–"/>
              <a:tabLst>
                <a:tab pos="754380" algn="l"/>
              </a:tabLst>
            </a:pPr>
            <a:r>
              <a:rPr sz="2400" dirty="0">
                <a:latin typeface="Arial"/>
                <a:cs typeface="Arial"/>
              </a:rPr>
              <a:t>Client</a:t>
            </a:r>
            <a:r>
              <a:rPr sz="2400" spc="-55" dirty="0">
                <a:latin typeface="Arial"/>
                <a:cs typeface="Arial"/>
              </a:rPr>
              <a:t> </a:t>
            </a:r>
            <a:r>
              <a:rPr sz="2400" dirty="0">
                <a:latin typeface="Arial"/>
                <a:cs typeface="Arial"/>
              </a:rPr>
              <a:t>goes</a:t>
            </a:r>
            <a:r>
              <a:rPr sz="2400" spc="-50" dirty="0">
                <a:latin typeface="Arial"/>
                <a:cs typeface="Arial"/>
              </a:rPr>
              <a:t> </a:t>
            </a:r>
            <a:r>
              <a:rPr sz="2400" dirty="0">
                <a:latin typeface="Arial"/>
                <a:cs typeface="Arial"/>
              </a:rPr>
              <a:t>to</a:t>
            </a:r>
            <a:r>
              <a:rPr sz="2400" spc="-45" dirty="0">
                <a:latin typeface="Arial"/>
                <a:cs typeface="Arial"/>
              </a:rPr>
              <a:t> </a:t>
            </a:r>
            <a:r>
              <a:rPr sz="2400" dirty="0">
                <a:latin typeface="Arial"/>
                <a:cs typeface="Arial"/>
              </a:rPr>
              <a:t>wrong</a:t>
            </a:r>
            <a:r>
              <a:rPr sz="2400" spc="-45" dirty="0">
                <a:latin typeface="Arial"/>
                <a:cs typeface="Arial"/>
              </a:rPr>
              <a:t> </a:t>
            </a:r>
            <a:r>
              <a:rPr sz="2400" spc="-10" dirty="0">
                <a:latin typeface="Arial"/>
                <a:cs typeface="Arial"/>
              </a:rPr>
              <a:t>server</a:t>
            </a:r>
            <a:endParaRPr sz="2400" dirty="0">
              <a:latin typeface="Arial"/>
              <a:cs typeface="Arial"/>
            </a:endParaRPr>
          </a:p>
          <a:p>
            <a:pPr marL="754380" lvl="1" indent="-284480">
              <a:lnSpc>
                <a:spcPct val="100000"/>
              </a:lnSpc>
              <a:spcBef>
                <a:spcPts val="219"/>
              </a:spcBef>
              <a:buClr>
                <a:srgbClr val="000000"/>
              </a:buClr>
              <a:buChar char="–"/>
              <a:tabLst>
                <a:tab pos="754380" algn="l"/>
              </a:tabLst>
            </a:pPr>
            <a:r>
              <a:rPr sz="2400" dirty="0">
                <a:solidFill>
                  <a:srgbClr val="FF8000"/>
                </a:solidFill>
                <a:latin typeface="Arial"/>
                <a:cs typeface="Arial"/>
              </a:rPr>
              <a:t>But:</a:t>
            </a:r>
            <a:r>
              <a:rPr sz="2400" spc="-45" dirty="0">
                <a:solidFill>
                  <a:srgbClr val="FF8000"/>
                </a:solidFill>
                <a:latin typeface="Arial"/>
                <a:cs typeface="Arial"/>
              </a:rPr>
              <a:t> </a:t>
            </a:r>
            <a:r>
              <a:rPr sz="2400" dirty="0">
                <a:latin typeface="Arial"/>
                <a:cs typeface="Arial"/>
              </a:rPr>
              <a:t>detects</a:t>
            </a:r>
            <a:r>
              <a:rPr sz="2400" spc="-50" dirty="0">
                <a:latin typeface="Arial"/>
                <a:cs typeface="Arial"/>
              </a:rPr>
              <a:t> </a:t>
            </a:r>
            <a:r>
              <a:rPr sz="2400" spc="-10" dirty="0" smtClean="0">
                <a:latin typeface="Arial"/>
                <a:cs typeface="Arial"/>
              </a:rPr>
              <a:t>impersonation</a:t>
            </a:r>
            <a:r>
              <a:rPr lang="en-US" sz="2400" dirty="0">
                <a:latin typeface="Arial"/>
                <a:cs typeface="Arial"/>
              </a:rPr>
              <a:t> </a:t>
            </a:r>
            <a:r>
              <a:rPr lang="en-US" sz="2400" dirty="0" smtClean="0">
                <a:latin typeface="Arial"/>
                <a:cs typeface="Arial"/>
              </a:rPr>
              <a:t>-- </a:t>
            </a:r>
            <a:r>
              <a:rPr sz="2000" dirty="0" smtClean="0">
                <a:solidFill>
                  <a:srgbClr val="007B00"/>
                </a:solidFill>
                <a:latin typeface="Arial"/>
                <a:cs typeface="Arial"/>
              </a:rPr>
              <a:t>No</a:t>
            </a:r>
            <a:r>
              <a:rPr sz="2000" spc="-30" dirty="0" smtClean="0">
                <a:solidFill>
                  <a:srgbClr val="007B00"/>
                </a:solidFill>
                <a:latin typeface="Arial"/>
                <a:cs typeface="Arial"/>
              </a:rPr>
              <a:t> </a:t>
            </a:r>
            <a:r>
              <a:rPr sz="2000" spc="-10" dirty="0">
                <a:solidFill>
                  <a:srgbClr val="007B00"/>
                </a:solidFill>
                <a:latin typeface="Arial"/>
                <a:cs typeface="Arial"/>
              </a:rPr>
              <a:t>problem!</a:t>
            </a:r>
            <a:endParaRPr sz="2000" dirty="0">
              <a:latin typeface="Arial"/>
              <a:cs typeface="Arial"/>
            </a:endParaRPr>
          </a:p>
          <a:p>
            <a:pPr marL="355600" marR="5080" indent="-342900">
              <a:lnSpc>
                <a:spcPts val="2930"/>
              </a:lnSpc>
              <a:spcBef>
                <a:spcPts val="869"/>
              </a:spcBef>
              <a:buChar char="•"/>
              <a:tabLst>
                <a:tab pos="355600" algn="l"/>
              </a:tabLst>
            </a:pPr>
            <a:r>
              <a:rPr sz="2800" dirty="0">
                <a:latin typeface="Arial"/>
                <a:cs typeface="Arial"/>
              </a:rPr>
              <a:t>Attacker</a:t>
            </a:r>
            <a:r>
              <a:rPr sz="2800" spc="-65" dirty="0">
                <a:latin typeface="Arial"/>
                <a:cs typeface="Arial"/>
              </a:rPr>
              <a:t> </a:t>
            </a:r>
            <a:r>
              <a:rPr sz="2800" dirty="0">
                <a:latin typeface="Arial"/>
                <a:cs typeface="Arial"/>
              </a:rPr>
              <a:t>manipulates</a:t>
            </a:r>
            <a:r>
              <a:rPr sz="2800" spc="-65" dirty="0">
                <a:latin typeface="Arial"/>
                <a:cs typeface="Arial"/>
              </a:rPr>
              <a:t> </a:t>
            </a:r>
            <a:r>
              <a:rPr sz="2800" dirty="0">
                <a:latin typeface="Arial"/>
                <a:cs typeface="Arial"/>
              </a:rPr>
              <a:t>routing</a:t>
            </a:r>
            <a:r>
              <a:rPr sz="2800" spc="-60" dirty="0">
                <a:latin typeface="Arial"/>
                <a:cs typeface="Arial"/>
              </a:rPr>
              <a:t> </a:t>
            </a:r>
            <a:r>
              <a:rPr sz="2800" dirty="0">
                <a:latin typeface="Arial"/>
                <a:cs typeface="Arial"/>
              </a:rPr>
              <a:t>to</a:t>
            </a:r>
            <a:r>
              <a:rPr sz="2800" spc="-60" dirty="0">
                <a:latin typeface="Arial"/>
                <a:cs typeface="Arial"/>
              </a:rPr>
              <a:t> </a:t>
            </a:r>
            <a:r>
              <a:rPr sz="2800" dirty="0">
                <a:latin typeface="Arial"/>
                <a:cs typeface="Arial"/>
              </a:rPr>
              <a:t>run</a:t>
            </a:r>
            <a:r>
              <a:rPr sz="2800" spc="-60" dirty="0">
                <a:latin typeface="Arial"/>
                <a:cs typeface="Arial"/>
              </a:rPr>
              <a:t> </a:t>
            </a:r>
            <a:r>
              <a:rPr sz="2800" dirty="0">
                <a:latin typeface="Arial"/>
                <a:cs typeface="Arial"/>
              </a:rPr>
              <a:t>us</a:t>
            </a:r>
            <a:r>
              <a:rPr sz="2800" spc="-60" dirty="0">
                <a:latin typeface="Arial"/>
                <a:cs typeface="Arial"/>
              </a:rPr>
              <a:t> </a:t>
            </a:r>
            <a:r>
              <a:rPr sz="2800" dirty="0">
                <a:latin typeface="Arial"/>
                <a:cs typeface="Arial"/>
              </a:rPr>
              <a:t>by</a:t>
            </a:r>
            <a:r>
              <a:rPr sz="2800" spc="-65" dirty="0">
                <a:latin typeface="Arial"/>
                <a:cs typeface="Arial"/>
              </a:rPr>
              <a:t> </a:t>
            </a:r>
            <a:r>
              <a:rPr sz="2800" spc="-25" dirty="0">
                <a:latin typeface="Arial"/>
                <a:cs typeface="Arial"/>
              </a:rPr>
              <a:t>an </a:t>
            </a:r>
            <a:r>
              <a:rPr sz="2800" dirty="0">
                <a:latin typeface="Arial"/>
                <a:cs typeface="Arial"/>
              </a:rPr>
              <a:t>eavesdropper</a:t>
            </a:r>
            <a:r>
              <a:rPr sz="2800" spc="-65" dirty="0">
                <a:latin typeface="Arial"/>
                <a:cs typeface="Arial"/>
              </a:rPr>
              <a:t> </a:t>
            </a:r>
            <a:r>
              <a:rPr sz="2800" dirty="0">
                <a:latin typeface="Arial"/>
                <a:cs typeface="Arial"/>
              </a:rPr>
              <a:t>or</a:t>
            </a:r>
            <a:r>
              <a:rPr sz="2800" spc="-65" dirty="0">
                <a:latin typeface="Arial"/>
                <a:cs typeface="Arial"/>
              </a:rPr>
              <a:t> </a:t>
            </a:r>
            <a:r>
              <a:rPr sz="2800" dirty="0">
                <a:latin typeface="Arial"/>
                <a:cs typeface="Arial"/>
              </a:rPr>
              <a:t>take</a:t>
            </a:r>
            <a:r>
              <a:rPr sz="2800" spc="-65" dirty="0">
                <a:latin typeface="Arial"/>
                <a:cs typeface="Arial"/>
              </a:rPr>
              <a:t> </a:t>
            </a:r>
            <a:r>
              <a:rPr sz="2800" dirty="0">
                <a:latin typeface="Arial"/>
                <a:cs typeface="Arial"/>
              </a:rPr>
              <a:t>us</a:t>
            </a:r>
            <a:r>
              <a:rPr sz="2800" spc="-65" dirty="0">
                <a:latin typeface="Arial"/>
                <a:cs typeface="Arial"/>
              </a:rPr>
              <a:t> </a:t>
            </a:r>
            <a:r>
              <a:rPr sz="2800" dirty="0">
                <a:latin typeface="Arial"/>
                <a:cs typeface="Arial"/>
              </a:rPr>
              <a:t>to</a:t>
            </a:r>
            <a:r>
              <a:rPr sz="2800" spc="-60" dirty="0">
                <a:latin typeface="Arial"/>
                <a:cs typeface="Arial"/>
              </a:rPr>
              <a:t> </a:t>
            </a:r>
            <a:r>
              <a:rPr sz="2800" dirty="0">
                <a:latin typeface="Arial"/>
                <a:cs typeface="Arial"/>
              </a:rPr>
              <a:t>the</a:t>
            </a:r>
            <a:r>
              <a:rPr sz="2800" spc="-60" dirty="0">
                <a:latin typeface="Arial"/>
                <a:cs typeface="Arial"/>
              </a:rPr>
              <a:t> </a:t>
            </a:r>
            <a:r>
              <a:rPr sz="2800" dirty="0">
                <a:latin typeface="Arial"/>
                <a:cs typeface="Arial"/>
              </a:rPr>
              <a:t>wrong</a:t>
            </a:r>
            <a:r>
              <a:rPr sz="2800" spc="-60" dirty="0">
                <a:latin typeface="Arial"/>
                <a:cs typeface="Arial"/>
              </a:rPr>
              <a:t> </a:t>
            </a:r>
            <a:r>
              <a:rPr sz="2800" spc="-10" dirty="0">
                <a:latin typeface="Arial"/>
                <a:cs typeface="Arial"/>
              </a:rPr>
              <a:t>server?</a:t>
            </a:r>
            <a:endParaRPr sz="2800" dirty="0">
              <a:latin typeface="Arial"/>
              <a:cs typeface="Arial"/>
            </a:endParaRPr>
          </a:p>
          <a:p>
            <a:pPr marL="754380" lvl="1" indent="-284480">
              <a:lnSpc>
                <a:spcPct val="100000"/>
              </a:lnSpc>
              <a:spcBef>
                <a:spcPts val="330"/>
              </a:spcBef>
              <a:buClr>
                <a:srgbClr val="000000"/>
              </a:buClr>
              <a:buChar char="–"/>
              <a:tabLst>
                <a:tab pos="754380" algn="l"/>
              </a:tabLst>
            </a:pPr>
            <a:r>
              <a:rPr sz="2400" dirty="0">
                <a:solidFill>
                  <a:srgbClr val="FF8000"/>
                </a:solidFill>
                <a:latin typeface="Arial"/>
                <a:cs typeface="Arial"/>
              </a:rPr>
              <a:t>But:</a:t>
            </a:r>
            <a:r>
              <a:rPr sz="2400" spc="-45" dirty="0">
                <a:solidFill>
                  <a:srgbClr val="FF8000"/>
                </a:solidFill>
                <a:latin typeface="Arial"/>
                <a:cs typeface="Arial"/>
              </a:rPr>
              <a:t> </a:t>
            </a:r>
            <a:r>
              <a:rPr sz="2400" dirty="0">
                <a:latin typeface="Arial"/>
                <a:cs typeface="Arial"/>
              </a:rPr>
              <a:t>they</a:t>
            </a:r>
            <a:r>
              <a:rPr sz="2400" spc="-45" dirty="0">
                <a:latin typeface="Arial"/>
                <a:cs typeface="Arial"/>
              </a:rPr>
              <a:t> </a:t>
            </a:r>
            <a:r>
              <a:rPr sz="2400" dirty="0">
                <a:latin typeface="Arial"/>
                <a:cs typeface="Arial"/>
              </a:rPr>
              <a:t>can’t</a:t>
            </a:r>
            <a:r>
              <a:rPr sz="2400" spc="-45" dirty="0">
                <a:latin typeface="Arial"/>
                <a:cs typeface="Arial"/>
              </a:rPr>
              <a:t> </a:t>
            </a:r>
            <a:r>
              <a:rPr sz="2400" dirty="0">
                <a:latin typeface="Arial"/>
                <a:cs typeface="Arial"/>
              </a:rPr>
              <a:t>read;</a:t>
            </a:r>
            <a:r>
              <a:rPr sz="2400" spc="-50" dirty="0">
                <a:latin typeface="Arial"/>
                <a:cs typeface="Arial"/>
              </a:rPr>
              <a:t> </a:t>
            </a:r>
            <a:r>
              <a:rPr sz="2400" dirty="0">
                <a:latin typeface="Arial"/>
                <a:cs typeface="Arial"/>
              </a:rPr>
              <a:t>we</a:t>
            </a:r>
            <a:r>
              <a:rPr sz="2400" spc="-40" dirty="0">
                <a:latin typeface="Arial"/>
                <a:cs typeface="Arial"/>
              </a:rPr>
              <a:t> </a:t>
            </a:r>
            <a:r>
              <a:rPr sz="2400" dirty="0">
                <a:latin typeface="Arial"/>
                <a:cs typeface="Arial"/>
              </a:rPr>
              <a:t>detect</a:t>
            </a:r>
            <a:r>
              <a:rPr sz="2400" spc="-45" dirty="0">
                <a:latin typeface="Arial"/>
                <a:cs typeface="Arial"/>
              </a:rPr>
              <a:t> </a:t>
            </a:r>
            <a:r>
              <a:rPr sz="2400" spc="-10" dirty="0" smtClean="0">
                <a:latin typeface="Arial"/>
                <a:cs typeface="Arial"/>
              </a:rPr>
              <a:t>impersonation</a:t>
            </a:r>
            <a:r>
              <a:rPr lang="en-US" sz="2400" dirty="0">
                <a:latin typeface="Arial"/>
                <a:cs typeface="Arial"/>
              </a:rPr>
              <a:t> </a:t>
            </a:r>
            <a:r>
              <a:rPr sz="2000" dirty="0" smtClean="0">
                <a:solidFill>
                  <a:srgbClr val="007B00"/>
                </a:solidFill>
                <a:latin typeface="Arial"/>
                <a:cs typeface="Arial"/>
              </a:rPr>
              <a:t>No</a:t>
            </a:r>
            <a:r>
              <a:rPr sz="2000" spc="-30" dirty="0" smtClean="0">
                <a:solidFill>
                  <a:srgbClr val="007B00"/>
                </a:solidFill>
                <a:latin typeface="Arial"/>
                <a:cs typeface="Arial"/>
              </a:rPr>
              <a:t> </a:t>
            </a:r>
            <a:r>
              <a:rPr sz="2000" spc="-10" dirty="0">
                <a:solidFill>
                  <a:srgbClr val="007B00"/>
                </a:solidFill>
                <a:latin typeface="Arial"/>
                <a:cs typeface="Arial"/>
              </a:rPr>
              <a:t>problem!</a:t>
            </a:r>
            <a:endParaRPr sz="2000" dirty="0">
              <a:latin typeface="Arial"/>
              <a:cs typeface="Arial"/>
            </a:endParaRPr>
          </a:p>
          <a:p>
            <a:pPr marL="354965" indent="-342265">
              <a:lnSpc>
                <a:spcPct val="100000"/>
              </a:lnSpc>
              <a:spcBef>
                <a:spcPts val="415"/>
              </a:spcBef>
              <a:buChar char="•"/>
              <a:tabLst>
                <a:tab pos="354965" algn="l"/>
              </a:tabLst>
            </a:pPr>
            <a:r>
              <a:rPr sz="2800" dirty="0">
                <a:latin typeface="Arial"/>
                <a:cs typeface="Arial"/>
              </a:rPr>
              <a:t>Attacker</a:t>
            </a:r>
            <a:r>
              <a:rPr sz="2800" spc="-50" dirty="0">
                <a:latin typeface="Arial"/>
                <a:cs typeface="Arial"/>
              </a:rPr>
              <a:t> </a:t>
            </a:r>
            <a:r>
              <a:rPr sz="2800" dirty="0">
                <a:latin typeface="Arial"/>
                <a:cs typeface="Arial"/>
              </a:rPr>
              <a:t>slips</a:t>
            </a:r>
            <a:r>
              <a:rPr sz="2800" spc="-45" dirty="0">
                <a:latin typeface="Arial"/>
                <a:cs typeface="Arial"/>
              </a:rPr>
              <a:t> </a:t>
            </a:r>
            <a:r>
              <a:rPr sz="2800" dirty="0">
                <a:latin typeface="Arial"/>
                <a:cs typeface="Arial"/>
              </a:rPr>
              <a:t>in</a:t>
            </a:r>
            <a:r>
              <a:rPr sz="2800" spc="-40" dirty="0">
                <a:latin typeface="Arial"/>
                <a:cs typeface="Arial"/>
              </a:rPr>
              <a:t> </a:t>
            </a:r>
            <a:r>
              <a:rPr sz="2800" dirty="0">
                <a:latin typeface="Arial"/>
                <a:cs typeface="Arial"/>
              </a:rPr>
              <a:t>as</a:t>
            </a:r>
            <a:r>
              <a:rPr sz="2800" spc="-45" dirty="0">
                <a:latin typeface="Arial"/>
                <a:cs typeface="Arial"/>
              </a:rPr>
              <a:t> </a:t>
            </a:r>
            <a:r>
              <a:rPr sz="2800" dirty="0">
                <a:latin typeface="Arial"/>
                <a:cs typeface="Arial"/>
              </a:rPr>
              <a:t>a</a:t>
            </a:r>
            <a:r>
              <a:rPr sz="2800" spc="-40" dirty="0">
                <a:latin typeface="Arial"/>
                <a:cs typeface="Arial"/>
              </a:rPr>
              <a:t> </a:t>
            </a:r>
            <a:r>
              <a:rPr sz="2800" dirty="0">
                <a:latin typeface="Arial"/>
                <a:cs typeface="Arial"/>
              </a:rPr>
              <a:t>Man</a:t>
            </a:r>
            <a:r>
              <a:rPr sz="2800" spc="-40" dirty="0">
                <a:latin typeface="Arial"/>
                <a:cs typeface="Arial"/>
              </a:rPr>
              <a:t> </a:t>
            </a:r>
            <a:r>
              <a:rPr sz="2800" dirty="0">
                <a:latin typeface="Arial"/>
                <a:cs typeface="Arial"/>
              </a:rPr>
              <a:t>In</a:t>
            </a:r>
            <a:r>
              <a:rPr sz="2800" spc="-40" dirty="0">
                <a:latin typeface="Arial"/>
                <a:cs typeface="Arial"/>
              </a:rPr>
              <a:t> </a:t>
            </a:r>
            <a:r>
              <a:rPr sz="2800" dirty="0">
                <a:latin typeface="Arial"/>
                <a:cs typeface="Arial"/>
              </a:rPr>
              <a:t>The</a:t>
            </a:r>
            <a:r>
              <a:rPr sz="2800" spc="-40" dirty="0">
                <a:latin typeface="Arial"/>
                <a:cs typeface="Arial"/>
              </a:rPr>
              <a:t> </a:t>
            </a:r>
            <a:r>
              <a:rPr sz="2800" spc="-10" dirty="0">
                <a:latin typeface="Arial"/>
                <a:cs typeface="Arial"/>
              </a:rPr>
              <a:t>Middle?</a:t>
            </a:r>
            <a:endParaRPr sz="2800" dirty="0">
              <a:latin typeface="Arial"/>
              <a:cs typeface="Arial"/>
            </a:endParaRPr>
          </a:p>
          <a:p>
            <a:pPr marL="754380" lvl="1" indent="-284480">
              <a:lnSpc>
                <a:spcPct val="100000"/>
              </a:lnSpc>
              <a:spcBef>
                <a:spcPts val="284"/>
              </a:spcBef>
              <a:buClr>
                <a:srgbClr val="000000"/>
              </a:buClr>
              <a:buChar char="–"/>
              <a:tabLst>
                <a:tab pos="754380" algn="l"/>
              </a:tabLst>
            </a:pPr>
            <a:r>
              <a:rPr sz="2400" dirty="0">
                <a:solidFill>
                  <a:srgbClr val="FF8000"/>
                </a:solidFill>
                <a:latin typeface="Arial"/>
                <a:cs typeface="Arial"/>
              </a:rPr>
              <a:t>But:</a:t>
            </a:r>
            <a:r>
              <a:rPr sz="2400" spc="-45" dirty="0">
                <a:solidFill>
                  <a:srgbClr val="FF8000"/>
                </a:solidFill>
                <a:latin typeface="Arial"/>
                <a:cs typeface="Arial"/>
              </a:rPr>
              <a:t> </a:t>
            </a:r>
            <a:r>
              <a:rPr sz="2400" dirty="0">
                <a:latin typeface="Arial"/>
                <a:cs typeface="Arial"/>
              </a:rPr>
              <a:t>they</a:t>
            </a:r>
            <a:r>
              <a:rPr sz="2400" spc="-45" dirty="0">
                <a:latin typeface="Arial"/>
                <a:cs typeface="Arial"/>
              </a:rPr>
              <a:t> </a:t>
            </a:r>
            <a:r>
              <a:rPr sz="2400" dirty="0">
                <a:latin typeface="Arial"/>
                <a:cs typeface="Arial"/>
              </a:rPr>
              <a:t>can’t</a:t>
            </a:r>
            <a:r>
              <a:rPr sz="2400" spc="-50" dirty="0">
                <a:latin typeface="Arial"/>
                <a:cs typeface="Arial"/>
              </a:rPr>
              <a:t> </a:t>
            </a:r>
            <a:r>
              <a:rPr sz="2400" dirty="0">
                <a:latin typeface="Arial"/>
                <a:cs typeface="Arial"/>
              </a:rPr>
              <a:t>read,</a:t>
            </a:r>
            <a:r>
              <a:rPr sz="2400" spc="-45" dirty="0">
                <a:latin typeface="Arial"/>
                <a:cs typeface="Arial"/>
              </a:rPr>
              <a:t> </a:t>
            </a:r>
            <a:r>
              <a:rPr sz="2400" dirty="0">
                <a:latin typeface="Arial"/>
                <a:cs typeface="Arial"/>
              </a:rPr>
              <a:t>they</a:t>
            </a:r>
            <a:r>
              <a:rPr sz="2400" spc="-50" dirty="0">
                <a:latin typeface="Arial"/>
                <a:cs typeface="Arial"/>
              </a:rPr>
              <a:t> </a:t>
            </a:r>
            <a:r>
              <a:rPr sz="2400" dirty="0">
                <a:latin typeface="Arial"/>
                <a:cs typeface="Arial"/>
              </a:rPr>
              <a:t>can’t</a:t>
            </a:r>
            <a:r>
              <a:rPr sz="2400" spc="-45" dirty="0">
                <a:latin typeface="Arial"/>
                <a:cs typeface="Arial"/>
              </a:rPr>
              <a:t> </a:t>
            </a:r>
            <a:r>
              <a:rPr sz="2400" spc="-10" dirty="0">
                <a:latin typeface="Arial"/>
                <a:cs typeface="Arial"/>
              </a:rPr>
              <a:t>inject</a:t>
            </a:r>
            <a:endParaRPr sz="2400" dirty="0">
              <a:latin typeface="Arial"/>
              <a:cs typeface="Arial"/>
            </a:endParaRPr>
          </a:p>
          <a:p>
            <a:pPr marL="754380" lvl="1" indent="-284480">
              <a:lnSpc>
                <a:spcPct val="100000"/>
              </a:lnSpc>
              <a:spcBef>
                <a:spcPts val="219"/>
              </a:spcBef>
              <a:buChar char="–"/>
              <a:tabLst>
                <a:tab pos="754380" algn="l"/>
              </a:tabLst>
            </a:pPr>
            <a:r>
              <a:rPr lang="en-US" sz="2400" dirty="0">
                <a:latin typeface="Arial"/>
                <a:cs typeface="Arial"/>
              </a:rPr>
              <a:t>C</a:t>
            </a:r>
            <a:r>
              <a:rPr sz="2400" dirty="0" smtClean="0">
                <a:latin typeface="Arial"/>
                <a:cs typeface="Arial"/>
              </a:rPr>
              <a:t>an’t</a:t>
            </a:r>
            <a:r>
              <a:rPr sz="2400" spc="-70" dirty="0" smtClean="0">
                <a:latin typeface="Arial"/>
                <a:cs typeface="Arial"/>
              </a:rPr>
              <a:t> </a:t>
            </a:r>
            <a:r>
              <a:rPr sz="2400" dirty="0">
                <a:latin typeface="Arial"/>
                <a:cs typeface="Arial"/>
              </a:rPr>
              <a:t>even</a:t>
            </a:r>
            <a:r>
              <a:rPr sz="2400" spc="-70" dirty="0">
                <a:latin typeface="Arial"/>
                <a:cs typeface="Arial"/>
              </a:rPr>
              <a:t> </a:t>
            </a:r>
            <a:r>
              <a:rPr sz="2400" dirty="0">
                <a:latin typeface="Arial"/>
                <a:cs typeface="Arial"/>
              </a:rPr>
              <a:t>replay</a:t>
            </a:r>
            <a:r>
              <a:rPr sz="2400" spc="-70" dirty="0">
                <a:latin typeface="Arial"/>
                <a:cs typeface="Arial"/>
              </a:rPr>
              <a:t> </a:t>
            </a:r>
            <a:r>
              <a:rPr sz="2400" dirty="0">
                <a:latin typeface="Arial"/>
                <a:cs typeface="Arial"/>
              </a:rPr>
              <a:t>previous</a:t>
            </a:r>
            <a:r>
              <a:rPr sz="2400" spc="-75" dirty="0">
                <a:latin typeface="Arial"/>
                <a:cs typeface="Arial"/>
              </a:rPr>
              <a:t> </a:t>
            </a:r>
            <a:r>
              <a:rPr sz="2400" dirty="0">
                <a:latin typeface="Arial"/>
                <a:cs typeface="Arial"/>
              </a:rPr>
              <a:t>encrypted</a:t>
            </a:r>
            <a:r>
              <a:rPr sz="2400" spc="-65" dirty="0">
                <a:latin typeface="Arial"/>
                <a:cs typeface="Arial"/>
              </a:rPr>
              <a:t> </a:t>
            </a:r>
            <a:r>
              <a:rPr sz="2400" spc="-10" dirty="0" smtClean="0">
                <a:latin typeface="Arial"/>
                <a:cs typeface="Arial"/>
              </a:rPr>
              <a:t>traffic</a:t>
            </a:r>
            <a:r>
              <a:rPr lang="en-US" sz="2400" dirty="0">
                <a:latin typeface="Arial"/>
                <a:cs typeface="Arial"/>
              </a:rPr>
              <a:t> </a:t>
            </a:r>
            <a:r>
              <a:rPr lang="en-US" sz="2400" dirty="0" smtClean="0">
                <a:latin typeface="Arial"/>
                <a:cs typeface="Arial"/>
              </a:rPr>
              <a:t>- </a:t>
            </a:r>
            <a:r>
              <a:rPr sz="2400" b="1" dirty="0" smtClean="0">
                <a:solidFill>
                  <a:srgbClr val="006B01"/>
                </a:solidFill>
                <a:latin typeface="Arial"/>
                <a:cs typeface="Arial"/>
              </a:rPr>
              <a:t>No</a:t>
            </a:r>
            <a:r>
              <a:rPr sz="2400" b="1" spc="-25" dirty="0" smtClean="0">
                <a:solidFill>
                  <a:srgbClr val="006B01"/>
                </a:solidFill>
                <a:latin typeface="Arial"/>
                <a:cs typeface="Arial"/>
              </a:rPr>
              <a:t> </a:t>
            </a:r>
            <a:r>
              <a:rPr sz="2400" b="1" spc="-10" dirty="0">
                <a:solidFill>
                  <a:srgbClr val="006B01"/>
                </a:solidFill>
                <a:latin typeface="Arial"/>
                <a:cs typeface="Arial"/>
              </a:rPr>
              <a:t>problem!</a:t>
            </a:r>
            <a:endParaRPr sz="2400" dirty="0">
              <a:latin typeface="Arial"/>
              <a:cs typeface="Arial"/>
            </a:endParaRPr>
          </a:p>
        </p:txBody>
      </p:sp>
      <p:sp>
        <p:nvSpPr>
          <p:cNvPr id="4" name="TextBox 3"/>
          <p:cNvSpPr txBox="1"/>
          <p:nvPr/>
        </p:nvSpPr>
        <p:spPr>
          <a:xfrm>
            <a:off x="0" y="6435306"/>
            <a:ext cx="3381554" cy="338554"/>
          </a:xfrm>
          <a:prstGeom prst="rect">
            <a:avLst/>
          </a:prstGeom>
          <a:noFill/>
        </p:spPr>
        <p:txBody>
          <a:bodyPr wrap="square" rtlCol="0">
            <a:spAutoFit/>
          </a:bodyPr>
          <a:lstStyle/>
          <a:p>
            <a:r>
              <a:rPr lang="en-US" dirty="0" smtClean="0">
                <a:solidFill>
                  <a:srgbClr val="FF3300"/>
                </a:solidFill>
              </a:rPr>
              <a:t>Slides from Dave Wagner, UCB</a:t>
            </a:r>
            <a:endParaRPr lang="en-US" dirty="0">
              <a:solidFill>
                <a:srgbClr val="FF3300"/>
              </a:solidFill>
            </a:endParaRPr>
          </a:p>
        </p:txBody>
      </p:sp>
    </p:spTree>
    <p:extLst>
      <p:ext uri="{BB962C8B-B14F-4D97-AF65-F5344CB8AC3E}">
        <p14:creationId xmlns:p14="http://schemas.microsoft.com/office/powerpoint/2010/main" val="2750471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en-US" dirty="0" smtClean="0"/>
              <a:t>Project 2</a:t>
            </a:r>
            <a:endParaRPr lang="en-US"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49</a:t>
            </a:fld>
            <a:endParaRPr lang="en-US" sz="1000" b="1">
              <a:solidFill>
                <a:schemeClr val="tx1"/>
              </a:solidFill>
              <a:latin typeface="+mn-lt"/>
            </a:endParaRPr>
          </a:p>
        </p:txBody>
      </p:sp>
      <p:sp>
        <p:nvSpPr>
          <p:cNvPr id="9" name="Footer Placeholder 4"/>
          <p:cNvSpPr>
            <a:spLocks noGrp="1"/>
          </p:cNvSpPr>
          <p:nvPr>
            <p:ph type="ftr" sz="quarter" idx="3"/>
          </p:nvPr>
        </p:nvSpPr>
        <p:spPr>
          <a:xfrm>
            <a:off x="451449" y="6019800"/>
            <a:ext cx="5332413" cy="457200"/>
          </a:xfrm>
        </p:spPr>
        <p:txBody>
          <a:bodyPr/>
          <a:lstStyle/>
          <a:p>
            <a:r>
              <a:rPr lang="en-US" b="0" dirty="0" smtClean="0">
                <a:solidFill>
                  <a:srgbClr val="0000FF"/>
                </a:solidFill>
                <a:latin typeface="+mj-lt"/>
              </a:rPr>
              <a:t>CS 118: </a:t>
            </a:r>
            <a:r>
              <a:rPr lang="en-US" b="0" dirty="0" smtClean="0">
                <a:latin typeface="+mj-lt"/>
              </a:rPr>
              <a:t>Security</a:t>
            </a:r>
            <a:endParaRPr lang="en-US" b="0" dirty="0">
              <a:latin typeface="+mj-lt"/>
            </a:endParaRPr>
          </a:p>
        </p:txBody>
      </p:sp>
      <p:sp>
        <p:nvSpPr>
          <p:cNvPr id="2" name="Content Placeholder 1"/>
          <p:cNvSpPr>
            <a:spLocks noGrp="1"/>
          </p:cNvSpPr>
          <p:nvPr>
            <p:ph idx="1"/>
          </p:nvPr>
        </p:nvSpPr>
        <p:spPr/>
        <p:txBody>
          <a:bodyPr/>
          <a:lstStyle/>
          <a:p>
            <a:r>
              <a:rPr lang="en-US" dirty="0" smtClean="0"/>
              <a:t>Course is about big ideas and real code.  So not enough to talk about TLS. Project 2 will ask you to implement a simple version using lots of framework and building on Project 1 (our simplified TCP)</a:t>
            </a:r>
          </a:p>
          <a:p>
            <a:r>
              <a:rPr lang="en-US" dirty="0" smtClean="0">
                <a:solidFill>
                  <a:srgbClr val="00B050"/>
                </a:solidFill>
              </a:rPr>
              <a:t>Things to know:</a:t>
            </a:r>
            <a:r>
              <a:rPr lang="en-US" dirty="0" smtClean="0"/>
              <a:t> Attend discussion this Friday for more help.  But involves cypher block chaining and so need Initialization Vector and Padding and </a:t>
            </a:r>
            <a:r>
              <a:rPr lang="en-US" dirty="0" err="1" smtClean="0"/>
              <a:t>Diffie</a:t>
            </a:r>
            <a:r>
              <a:rPr lang="en-US" dirty="0"/>
              <a:t>-</a:t>
            </a:r>
            <a:r>
              <a:rPr lang="en-US" dirty="0" smtClean="0"/>
              <a:t>Hellman</a:t>
            </a:r>
          </a:p>
          <a:p>
            <a:r>
              <a:rPr lang="en-US" dirty="0" smtClean="0">
                <a:solidFill>
                  <a:srgbClr val="FF3300"/>
                </a:solidFill>
              </a:rPr>
              <a:t>Missing:</a:t>
            </a:r>
            <a:r>
              <a:rPr lang="en-US" dirty="0" smtClean="0"/>
              <a:t> All the complex negotiation etc.  Start early but its due on last week so around 200 LOC to do it but need to understand what to do</a:t>
            </a:r>
          </a:p>
        </p:txBody>
      </p:sp>
      <p:sp>
        <p:nvSpPr>
          <p:cNvPr id="3" name="Rectangle 2"/>
          <p:cNvSpPr/>
          <p:nvPr/>
        </p:nvSpPr>
        <p:spPr>
          <a:xfrm>
            <a:off x="4450813" y="3259723"/>
            <a:ext cx="242374" cy="338554"/>
          </a:xfrm>
          <a:prstGeom prst="rect">
            <a:avLst/>
          </a:prstGeom>
        </p:spPr>
        <p:txBody>
          <a:bodyPr wrap="none">
            <a:spAutoFit/>
          </a:bodyPr>
          <a:lstStyle/>
          <a:p>
            <a:r>
              <a:rPr lang="en-US" b="0" dirty="0"/>
              <a:t> </a:t>
            </a:r>
            <a:endParaRPr lang="en-US" dirty="0"/>
          </a:p>
        </p:txBody>
      </p:sp>
      <p:sp>
        <p:nvSpPr>
          <p:cNvPr id="4" name="Rectangle 3"/>
          <p:cNvSpPr/>
          <p:nvPr/>
        </p:nvSpPr>
        <p:spPr>
          <a:xfrm>
            <a:off x="4450813" y="3259723"/>
            <a:ext cx="242374" cy="338554"/>
          </a:xfrm>
          <a:prstGeom prst="rect">
            <a:avLst/>
          </a:prstGeom>
        </p:spPr>
        <p:txBody>
          <a:bodyPr wrap="none">
            <a:spAutoFit/>
          </a:bodyPr>
          <a:lstStyle/>
          <a:p>
            <a:r>
              <a:rPr lang="en-US" b="0" dirty="0"/>
              <a:t> </a:t>
            </a:r>
            <a:endParaRPr lang="en-US" dirty="0"/>
          </a:p>
        </p:txBody>
      </p:sp>
    </p:spTree>
    <p:extLst>
      <p:ext uri="{BB962C8B-B14F-4D97-AF65-F5344CB8AC3E}">
        <p14:creationId xmlns:p14="http://schemas.microsoft.com/office/powerpoint/2010/main" val="2537374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ctrTitle"/>
          </p:nvPr>
        </p:nvSpPr>
        <p:spPr>
          <a:xfrm>
            <a:off x="698499" y="755650"/>
            <a:ext cx="8126413" cy="1780516"/>
          </a:xfrm>
        </p:spPr>
        <p:txBody>
          <a:bodyPr/>
          <a:lstStyle/>
          <a:p>
            <a:r>
              <a:rPr lang="en-US" dirty="0" smtClean="0">
                <a:solidFill>
                  <a:srgbClr val="0000FF"/>
                </a:solidFill>
              </a:rPr>
              <a:t/>
            </a:r>
            <a:br>
              <a:rPr lang="en-US" dirty="0" smtClean="0">
                <a:solidFill>
                  <a:srgbClr val="0000FF"/>
                </a:solidFill>
              </a:rPr>
            </a:br>
            <a:r>
              <a:rPr lang="en-US" dirty="0"/>
              <a:t>1.</a:t>
            </a:r>
            <a:r>
              <a:rPr lang="en-US" dirty="0" smtClean="0"/>
              <a:t>Confidentiality and Encryption</a:t>
            </a:r>
            <a:endParaRPr lang="en-US" dirty="0"/>
          </a:p>
        </p:txBody>
      </p:sp>
      <p:sp>
        <p:nvSpPr>
          <p:cNvPr id="17423" name="Rectangle 15"/>
          <p:cNvSpPr>
            <a:spLocks noChangeArrowheads="1"/>
          </p:cNvSpPr>
          <p:nvPr/>
        </p:nvSpPr>
        <p:spPr bwMode="auto">
          <a:xfrm>
            <a:off x="6181725" y="6007100"/>
            <a:ext cx="2643188" cy="381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861688" y="3381729"/>
            <a:ext cx="4918674" cy="3110957"/>
          </a:xfrm>
          <a:prstGeom prst="rect">
            <a:avLst/>
          </a:prstGeom>
        </p:spPr>
      </p:pic>
      <p:sp>
        <p:nvSpPr>
          <p:cNvPr id="10" name="TextBox 9"/>
          <p:cNvSpPr txBox="1"/>
          <p:nvPr/>
        </p:nvSpPr>
        <p:spPr>
          <a:xfrm>
            <a:off x="5469148" y="5902514"/>
            <a:ext cx="1725283" cy="338554"/>
          </a:xfrm>
          <a:prstGeom prst="rect">
            <a:avLst/>
          </a:prstGeom>
          <a:noFill/>
        </p:spPr>
        <p:txBody>
          <a:bodyPr wrap="square" rtlCol="0">
            <a:spAutoFit/>
          </a:bodyPr>
          <a:lstStyle/>
          <a:p>
            <a:r>
              <a:rPr lang="en-US" dirty="0" smtClean="0"/>
              <a:t>@</a:t>
            </a:r>
            <a:r>
              <a:rPr lang="en-US" dirty="0" err="1" smtClean="0"/>
              <a:t>hackerempire</a:t>
            </a:r>
            <a:endParaRPr lang="en-US" dirty="0"/>
          </a:p>
        </p:txBody>
      </p:sp>
      <p:sp>
        <p:nvSpPr>
          <p:cNvPr id="11" name="TextBox 10"/>
          <p:cNvSpPr txBox="1"/>
          <p:nvPr/>
        </p:nvSpPr>
        <p:spPr>
          <a:xfrm>
            <a:off x="5621548" y="4844792"/>
            <a:ext cx="1725283" cy="338554"/>
          </a:xfrm>
          <a:prstGeom prst="rect">
            <a:avLst/>
          </a:prstGeom>
          <a:noFill/>
        </p:spPr>
        <p:txBody>
          <a:bodyPr wrap="square" rtlCol="0">
            <a:spAutoFit/>
          </a:bodyPr>
          <a:lstStyle/>
          <a:p>
            <a:r>
              <a:rPr lang="en-US" dirty="0" smtClean="0"/>
              <a:t>@</a:t>
            </a:r>
            <a:r>
              <a:rPr lang="en-US" dirty="0" err="1" smtClean="0"/>
              <a:t>harvard</a:t>
            </a:r>
            <a:endParaRPr lang="en-US" dirty="0"/>
          </a:p>
        </p:txBody>
      </p:sp>
      <p:sp>
        <p:nvSpPr>
          <p:cNvPr id="12" name="TextBox 11"/>
          <p:cNvSpPr txBox="1"/>
          <p:nvPr/>
        </p:nvSpPr>
        <p:spPr>
          <a:xfrm>
            <a:off x="1946695" y="5017697"/>
            <a:ext cx="1725283" cy="338554"/>
          </a:xfrm>
          <a:prstGeom prst="rect">
            <a:avLst/>
          </a:prstGeom>
          <a:noFill/>
        </p:spPr>
        <p:txBody>
          <a:bodyPr wrap="square" rtlCol="0">
            <a:spAutoFit/>
          </a:bodyPr>
          <a:lstStyle/>
          <a:p>
            <a:r>
              <a:rPr lang="en-US" dirty="0" smtClean="0"/>
              <a:t>@</a:t>
            </a:r>
            <a:r>
              <a:rPr lang="en-US" dirty="0" err="1" smtClean="0"/>
              <a:t>princeton</a:t>
            </a:r>
            <a:endParaRPr lang="en-US" dirty="0"/>
          </a:p>
        </p:txBody>
      </p:sp>
      <p:sp>
        <p:nvSpPr>
          <p:cNvPr id="5" name="TextBox 4"/>
          <p:cNvSpPr txBox="1"/>
          <p:nvPr/>
        </p:nvSpPr>
        <p:spPr>
          <a:xfrm>
            <a:off x="698499" y="5902514"/>
            <a:ext cx="2174097" cy="830997"/>
          </a:xfrm>
          <a:prstGeom prst="rect">
            <a:avLst/>
          </a:prstGeom>
          <a:noFill/>
        </p:spPr>
        <p:txBody>
          <a:bodyPr wrap="square" rtlCol="0">
            <a:spAutoFit/>
          </a:bodyPr>
          <a:lstStyle/>
          <a:p>
            <a:r>
              <a:rPr lang="en-US" sz="2400" dirty="0" smtClean="0">
                <a:solidFill>
                  <a:srgbClr val="92D050"/>
                </a:solidFill>
                <a:latin typeface="Algerian" panose="04020705040A02060702" pitchFamily="82" charset="0"/>
              </a:rPr>
              <a:t>From Wikipedia</a:t>
            </a:r>
            <a:endParaRPr lang="en-US" sz="2400" dirty="0">
              <a:solidFill>
                <a:srgbClr val="92D050"/>
              </a:solidFill>
              <a:latin typeface="Algerian" panose="04020705040A02060702" pitchFamily="82" charset="0"/>
            </a:endParaRPr>
          </a:p>
        </p:txBody>
      </p:sp>
    </p:spTree>
    <p:extLst>
      <p:ext uri="{BB962C8B-B14F-4D97-AF65-F5344CB8AC3E}">
        <p14:creationId xmlns:p14="http://schemas.microsoft.com/office/powerpoint/2010/main" val="15805789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Initial Handshake</a:t>
            </a:r>
            <a:endParaRPr lang="en-US" dirty="0"/>
          </a:p>
        </p:txBody>
      </p:sp>
      <p:sp>
        <p:nvSpPr>
          <p:cNvPr id="3" name="Slide Number Placeholder 2"/>
          <p:cNvSpPr>
            <a:spLocks noGrp="1"/>
          </p:cNvSpPr>
          <p:nvPr>
            <p:ph type="sldNum" sz="quarter" idx="11"/>
          </p:nvPr>
        </p:nvSpPr>
        <p:spPr/>
        <p:txBody>
          <a:bodyPr/>
          <a:lstStyle/>
          <a:p>
            <a:fld id="{83C8815A-B8E5-8A4F-B8B8-69B5FF478331}" type="slidenum">
              <a:rPr lang="en-US" smtClean="0"/>
              <a:pPr/>
              <a:t>50</a:t>
            </a:fld>
            <a:endParaRPr lang="en-US" sz="1000" b="1">
              <a:solidFill>
                <a:schemeClr val="tx1"/>
              </a:solidFill>
              <a:latin typeface="+mn-lt"/>
            </a:endParaRPr>
          </a:p>
        </p:txBody>
      </p:sp>
      <p:sp>
        <p:nvSpPr>
          <p:cNvPr id="4" name="Footer Placeholder 3"/>
          <p:cNvSpPr>
            <a:spLocks noGrp="1"/>
          </p:cNvSpPr>
          <p:nvPr>
            <p:ph type="ftr" sz="quarter" idx="3"/>
          </p:nvPr>
        </p:nvSpPr>
        <p:spPr/>
        <p:txBody>
          <a:bodyPr/>
          <a:lstStyle/>
          <a:p>
            <a:r>
              <a:rPr lang="en-US" dirty="0" smtClean="0"/>
              <a:t>CS 118: Security</a:t>
            </a:r>
            <a:endParaRPr lang="en-US" dirty="0"/>
          </a:p>
        </p:txBody>
      </p:sp>
      <p:pic>
        <p:nvPicPr>
          <p:cNvPr id="5" name="Picture 4"/>
          <p:cNvPicPr>
            <a:picLocks noChangeAspect="1"/>
          </p:cNvPicPr>
          <p:nvPr/>
        </p:nvPicPr>
        <p:blipFill>
          <a:blip r:embed="rId2"/>
          <a:stretch>
            <a:fillRect/>
          </a:stretch>
        </p:blipFill>
        <p:spPr>
          <a:xfrm>
            <a:off x="168048" y="2575331"/>
            <a:ext cx="8807903" cy="2673487"/>
          </a:xfrm>
          <a:prstGeom prst="rect">
            <a:avLst/>
          </a:prstGeom>
        </p:spPr>
      </p:pic>
      <p:sp>
        <p:nvSpPr>
          <p:cNvPr id="7" name="TextBox 6"/>
          <p:cNvSpPr txBox="1"/>
          <p:nvPr/>
        </p:nvSpPr>
        <p:spPr>
          <a:xfrm>
            <a:off x="7529422" y="1804028"/>
            <a:ext cx="2009955" cy="338554"/>
          </a:xfrm>
          <a:prstGeom prst="rect">
            <a:avLst/>
          </a:prstGeom>
          <a:noFill/>
        </p:spPr>
        <p:txBody>
          <a:bodyPr wrap="square" rtlCol="0">
            <a:spAutoFit/>
          </a:bodyPr>
          <a:lstStyle/>
          <a:p>
            <a:r>
              <a:rPr lang="en-US" dirty="0" smtClean="0"/>
              <a:t>SERVER</a:t>
            </a:r>
            <a:endParaRPr lang="en-US" dirty="0"/>
          </a:p>
        </p:txBody>
      </p:sp>
      <p:sp>
        <p:nvSpPr>
          <p:cNvPr id="8" name="TextBox 7"/>
          <p:cNvSpPr txBox="1"/>
          <p:nvPr/>
        </p:nvSpPr>
        <p:spPr>
          <a:xfrm>
            <a:off x="152400" y="1877683"/>
            <a:ext cx="2009955" cy="338554"/>
          </a:xfrm>
          <a:prstGeom prst="rect">
            <a:avLst/>
          </a:prstGeom>
          <a:noFill/>
        </p:spPr>
        <p:txBody>
          <a:bodyPr wrap="square" rtlCol="0">
            <a:spAutoFit/>
          </a:bodyPr>
          <a:lstStyle/>
          <a:p>
            <a:r>
              <a:rPr lang="en-US" dirty="0" smtClean="0"/>
              <a:t>CLIENT</a:t>
            </a:r>
            <a:endParaRPr lang="en-US" dirty="0"/>
          </a:p>
        </p:txBody>
      </p:sp>
    </p:spTree>
    <p:extLst>
      <p:ext uri="{BB962C8B-B14F-4D97-AF65-F5344CB8AC3E}">
        <p14:creationId xmlns:p14="http://schemas.microsoft.com/office/powerpoint/2010/main" val="2082208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dirty="0" smtClean="0"/>
              <a:t>Summary</a:t>
            </a:r>
            <a:endParaRPr lang="en-US" dirty="0"/>
          </a:p>
        </p:txBody>
      </p:sp>
      <p:sp>
        <p:nvSpPr>
          <p:cNvPr id="120835" name="Rectangle 3"/>
          <p:cNvSpPr>
            <a:spLocks noGrp="1" noChangeArrowheads="1"/>
          </p:cNvSpPr>
          <p:nvPr>
            <p:ph idx="1"/>
          </p:nvPr>
        </p:nvSpPr>
        <p:spPr/>
        <p:txBody>
          <a:bodyPr/>
          <a:lstStyle/>
          <a:p>
            <a:pPr eaLnBrk="1" hangingPunct="1">
              <a:lnSpc>
                <a:spcPct val="90000"/>
              </a:lnSpc>
            </a:pPr>
            <a:r>
              <a:rPr lang="en-US" sz="3000" dirty="0" smtClean="0"/>
              <a:t>TLS, Transport Level Security</a:t>
            </a:r>
            <a:endParaRPr lang="en-US" sz="3000" dirty="0"/>
          </a:p>
          <a:p>
            <a:pPr lvl="1" eaLnBrk="1" hangingPunct="1">
              <a:lnSpc>
                <a:spcPct val="90000"/>
              </a:lnSpc>
            </a:pPr>
            <a:r>
              <a:rPr lang="en-US" sz="2600" dirty="0" smtClean="0"/>
              <a:t>Uses all the building blocks: AES, RSA,MACs, sequence numbers, </a:t>
            </a:r>
            <a:r>
              <a:rPr lang="en-US" sz="2600" dirty="0" err="1" smtClean="0"/>
              <a:t>nonces</a:t>
            </a:r>
            <a:endParaRPr lang="en-US" sz="2600" dirty="0"/>
          </a:p>
          <a:p>
            <a:pPr lvl="1" eaLnBrk="1" hangingPunct="1">
              <a:lnSpc>
                <a:spcPct val="90000"/>
              </a:lnSpc>
            </a:pPr>
            <a:r>
              <a:rPr lang="en-US" sz="2600" dirty="0" smtClean="0"/>
              <a:t>Layer above TCP, extra round trips, today combined in Google’s QUIC (later)</a:t>
            </a:r>
            <a:endParaRPr lang="en-US" sz="3000" dirty="0" smtClean="0"/>
          </a:p>
          <a:p>
            <a:pPr eaLnBrk="1" hangingPunct="1">
              <a:lnSpc>
                <a:spcPct val="90000"/>
              </a:lnSpc>
            </a:pPr>
            <a:r>
              <a:rPr lang="en-US" sz="3000" dirty="0" smtClean="0"/>
              <a:t>Project 2</a:t>
            </a:r>
            <a:endParaRPr lang="en-US" sz="3000" dirty="0"/>
          </a:p>
          <a:p>
            <a:pPr lvl="1" eaLnBrk="1" hangingPunct="1">
              <a:lnSpc>
                <a:spcPct val="90000"/>
              </a:lnSpc>
            </a:pPr>
            <a:r>
              <a:rPr lang="en-US" sz="2600" dirty="0" smtClean="0"/>
              <a:t>Very simplified version of TLS with a lot of framework code already added</a:t>
            </a:r>
          </a:p>
          <a:p>
            <a:pPr lvl="1" eaLnBrk="1" hangingPunct="1">
              <a:lnSpc>
                <a:spcPct val="90000"/>
              </a:lnSpc>
            </a:pPr>
            <a:r>
              <a:rPr lang="en-US" sz="2600" dirty="0" smtClean="0"/>
              <a:t>Hard part is to understand the big picture to write a fairly small amount of code</a:t>
            </a:r>
            <a:endParaRPr lang="en-US" sz="2600" dirty="0"/>
          </a:p>
          <a:p>
            <a:pPr lvl="1" eaLnBrk="1" hangingPunct="1">
              <a:lnSpc>
                <a:spcPct val="90000"/>
              </a:lnSpc>
            </a:pPr>
            <a:endParaRPr lang="en-US" sz="2600" dirty="0" smtClean="0"/>
          </a:p>
          <a:p>
            <a:pPr lvl="1" eaLnBrk="1" hangingPunct="1">
              <a:lnSpc>
                <a:spcPct val="90000"/>
              </a:lnSpc>
              <a:buFont typeface="Arial" charset="0"/>
              <a:buNone/>
            </a:pPr>
            <a:endParaRPr lang="en-US" sz="2600" dirty="0"/>
          </a:p>
        </p:txBody>
      </p:sp>
      <p:sp>
        <p:nvSpPr>
          <p:cNvPr id="6" name="Slide Number Placeholder 5"/>
          <p:cNvSpPr>
            <a:spLocks noGrp="1"/>
          </p:cNvSpPr>
          <p:nvPr>
            <p:ph type="sldNum" sz="quarter" idx="11"/>
          </p:nvPr>
        </p:nvSpPr>
        <p:spPr/>
        <p:txBody>
          <a:bodyPr/>
          <a:lstStyle/>
          <a:p>
            <a:fld id="{603FE706-B21F-114E-8808-5DBE0296B0E8}" type="slidenum">
              <a:rPr lang="en-US" smtClean="0"/>
              <a:pPr/>
              <a:t>51</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a:t>
            </a:r>
            <a:r>
              <a:rPr lang="en-US" b="0" dirty="0" smtClean="0">
                <a:latin typeface="+mj-lt"/>
              </a:rPr>
              <a:t>: </a:t>
            </a:r>
            <a:r>
              <a:rPr lang="en-US" b="0" dirty="0" smtClean="0">
                <a:latin typeface="+mj-lt"/>
              </a:rPr>
              <a:t>Security</a:t>
            </a:r>
            <a:endParaRPr lang="en-US" b="0" dirty="0">
              <a:latin typeface="+mj-lt"/>
            </a:endParaRPr>
          </a:p>
        </p:txBody>
      </p:sp>
      <p:sp>
        <p:nvSpPr>
          <p:cNvPr id="2" name="AutoShape 2" descr="http://fast.forbes.com/fps/cookie_callback.php?at=thoughts&amp;au=aristotle&amp;ch=thoughts&amp;fps=&amp;i=blogAndPostId/blog/post/10000000-684&amp;pt=thought&amp;re=&amp;se=action&amp;su=/684/&amp;ts=1731014131245"/>
          <p:cNvSpPr>
            <a:spLocks noChangeAspect="1" noChangeArrowheads="1"/>
          </p:cNvSpPr>
          <p:nvPr/>
        </p:nvSpPr>
        <p:spPr bwMode="auto">
          <a:xfrm>
            <a:off x="0" y="-904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Epilog: Aristotle on searching</a:t>
            </a:r>
            <a:endParaRPr lang="en-US" dirty="0"/>
          </a:p>
        </p:txBody>
      </p:sp>
      <p:sp>
        <p:nvSpPr>
          <p:cNvPr id="3" name="Slide Number Placeholder 2"/>
          <p:cNvSpPr>
            <a:spLocks noGrp="1"/>
          </p:cNvSpPr>
          <p:nvPr>
            <p:ph type="sldNum" sz="quarter" idx="11"/>
          </p:nvPr>
        </p:nvSpPr>
        <p:spPr/>
        <p:txBody>
          <a:bodyPr/>
          <a:lstStyle/>
          <a:p>
            <a:fld id="{83C8815A-B8E5-8A4F-B8B8-69B5FF478331}" type="slidenum">
              <a:rPr lang="en-US" smtClean="0"/>
              <a:pPr/>
              <a:t>52</a:t>
            </a:fld>
            <a:endParaRPr lang="en-US" sz="1000" b="1">
              <a:solidFill>
                <a:schemeClr val="tx1"/>
              </a:solidFill>
              <a:latin typeface="+mn-lt"/>
            </a:endParaRPr>
          </a:p>
        </p:txBody>
      </p:sp>
      <p:sp>
        <p:nvSpPr>
          <p:cNvPr id="6" name="Rectangle 5"/>
          <p:cNvSpPr/>
          <p:nvPr/>
        </p:nvSpPr>
        <p:spPr>
          <a:xfrm>
            <a:off x="672861" y="4401700"/>
            <a:ext cx="7841411" cy="2185214"/>
          </a:xfrm>
          <a:prstGeom prst="rect">
            <a:avLst/>
          </a:prstGeom>
        </p:spPr>
        <p:txBody>
          <a:bodyPr wrap="square">
            <a:spAutoFit/>
          </a:bodyPr>
          <a:lstStyle/>
          <a:p>
            <a:endParaRPr lang="en-US" dirty="0"/>
          </a:p>
          <a:p>
            <a:r>
              <a:rPr lang="en-US" sz="2400" dirty="0"/>
              <a:t>The search for truth is in one way hard and in another way easy, for it is evident that no one can master it fully or miss it wholly. But each adds a little to our knowledge of nature, and from all the facts assembled there arises a certain </a:t>
            </a:r>
            <a:r>
              <a:rPr lang="en-US" sz="2400" dirty="0" smtClean="0"/>
              <a:t>grandeur - </a:t>
            </a:r>
            <a:r>
              <a:rPr lang="en-US" sz="2400" dirty="0" smtClean="0">
                <a:solidFill>
                  <a:srgbClr val="00B050"/>
                </a:solidFill>
              </a:rPr>
              <a:t>Aristotle</a:t>
            </a:r>
            <a:endParaRPr lang="en-US" sz="2400" dirty="0">
              <a:solidFill>
                <a:srgbClr val="00B050"/>
              </a:solidFill>
            </a:endParaRPr>
          </a:p>
        </p:txBody>
      </p:sp>
      <p:pic>
        <p:nvPicPr>
          <p:cNvPr id="8" name="Picture 7"/>
          <p:cNvPicPr>
            <a:picLocks noChangeAspect="1"/>
          </p:cNvPicPr>
          <p:nvPr/>
        </p:nvPicPr>
        <p:blipFill>
          <a:blip r:embed="rId2"/>
          <a:stretch>
            <a:fillRect/>
          </a:stretch>
        </p:blipFill>
        <p:spPr>
          <a:xfrm>
            <a:off x="3191773" y="1426338"/>
            <a:ext cx="2373163" cy="3180528"/>
          </a:xfrm>
          <a:prstGeom prst="rect">
            <a:avLst/>
          </a:prstGeom>
        </p:spPr>
      </p:pic>
    </p:spTree>
    <p:extLst>
      <p:ext uri="{BB962C8B-B14F-4D97-AF65-F5344CB8AC3E}">
        <p14:creationId xmlns:p14="http://schemas.microsoft.com/office/powerpoint/2010/main" val="350325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Simplest idea: one time pad</a:t>
            </a:r>
            <a:endParaRPr lang="en-US" dirty="0"/>
          </a:p>
        </p:txBody>
      </p:sp>
      <p:sp>
        <p:nvSpPr>
          <p:cNvPr id="3" name="Content Placeholder 2"/>
          <p:cNvSpPr>
            <a:spLocks noGrp="1"/>
          </p:cNvSpPr>
          <p:nvPr>
            <p:ph idx="1"/>
          </p:nvPr>
        </p:nvSpPr>
        <p:spPr>
          <a:xfrm>
            <a:off x="608013" y="1600200"/>
            <a:ext cx="7966644" cy="4369279"/>
          </a:xfrm>
        </p:spPr>
        <p:txBody>
          <a:bodyPr/>
          <a:lstStyle/>
          <a:p>
            <a:endParaRPr lang="en-US" dirty="0" smtClean="0"/>
          </a:p>
          <a:p>
            <a:r>
              <a:rPr lang="en-US" dirty="0" smtClean="0"/>
              <a:t>The secret key that sender and receiver have is a long random string (K) of same length as message M</a:t>
            </a:r>
            <a:endParaRPr lang="en-US" dirty="0" smtClean="0"/>
          </a:p>
          <a:p>
            <a:endParaRPr lang="en-US" dirty="0" smtClean="0"/>
          </a:p>
          <a:p>
            <a:r>
              <a:rPr lang="en-US" dirty="0" smtClean="0"/>
              <a:t>To encrypt, Alice creates cypher-text C as C = M XOR K.  Then send via TCP</a:t>
            </a:r>
            <a:endParaRPr lang="en-US" dirty="0"/>
          </a:p>
          <a:p>
            <a:r>
              <a:rPr lang="en-US" dirty="0" smtClean="0"/>
              <a:t>Even if Mallory can read C, it is essentially random text</a:t>
            </a:r>
          </a:p>
          <a:p>
            <a:r>
              <a:rPr lang="en-US" dirty="0" smtClean="0"/>
              <a:t>When Bob gets it via TCP, Bob recovers M by doing M = C XOR K.</a:t>
            </a:r>
          </a:p>
          <a:p>
            <a:r>
              <a:rPr lang="en-US" dirty="0" smtClean="0"/>
              <a:t>Two questions: how does Bob get K? Can we reuse K on subsequent messages</a:t>
            </a:r>
            <a:endParaRPr lang="en-US" dirty="0"/>
          </a:p>
        </p:txBody>
      </p:sp>
      <p:sp>
        <p:nvSpPr>
          <p:cNvPr id="4" name="Slide Number Placeholder 3"/>
          <p:cNvSpPr>
            <a:spLocks noGrp="1"/>
          </p:cNvSpPr>
          <p:nvPr>
            <p:ph type="sldNum" sz="quarter" idx="11"/>
          </p:nvPr>
        </p:nvSpPr>
        <p:spPr/>
        <p:txBody>
          <a:bodyPr/>
          <a:lstStyle/>
          <a:p>
            <a:fld id="{603FE706-B21F-114E-8808-5DBE0296B0E8}" type="slidenum">
              <a:rPr lang="en-US" smtClean="0"/>
              <a:pPr/>
              <a:t>6</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a:t>
            </a:r>
            <a:r>
              <a:rPr lang="en-US" b="0" dirty="0" smtClean="0">
                <a:latin typeface="+mj-lt"/>
              </a:rPr>
              <a:t>: </a:t>
            </a:r>
            <a:r>
              <a:rPr lang="en-US" b="0" dirty="0" smtClean="0">
                <a:latin typeface="+mj-lt"/>
              </a:rPr>
              <a:t>Security</a:t>
            </a:r>
            <a:endParaRPr lang="en-US" b="0" dirty="0">
              <a:latin typeface="+mj-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6264"/>
            <a:ext cx="8534400" cy="1143000"/>
          </a:xfrm>
        </p:spPr>
        <p:txBody>
          <a:bodyPr/>
          <a:lstStyle/>
          <a:p>
            <a:r>
              <a:rPr lang="en-US" dirty="0" smtClean="0"/>
              <a:t>Why one-time pad? (Stanley)</a:t>
            </a:r>
            <a:endParaRPr lang="en-US" dirty="0"/>
          </a:p>
        </p:txBody>
      </p:sp>
      <p:sp>
        <p:nvSpPr>
          <p:cNvPr id="24" name="Rectangle 5"/>
          <p:cNvSpPr txBox="1">
            <a:spLocks noChangeArrowheads="1"/>
          </p:cNvSpPr>
          <p:nvPr/>
        </p:nvSpPr>
        <p:spPr>
          <a:xfrm>
            <a:off x="6188015" y="3574209"/>
            <a:ext cx="2346385" cy="408317"/>
          </a:xfrm>
          <a:prstGeom prst="rect">
            <a:avLst/>
          </a:prstGeom>
        </p:spPr>
        <p:txBody>
          <a:bodyPr/>
          <a:lstStyle>
            <a:lvl1pPr marL="342900" indent="-342900" algn="l" rtl="0" eaLnBrk="0" fontAlgn="base" hangingPunct="0">
              <a:spcBef>
                <a:spcPct val="20000"/>
              </a:spcBef>
              <a:spcAft>
                <a:spcPct val="0"/>
              </a:spcAft>
              <a:buClr>
                <a:schemeClr val="tx1"/>
              </a:buClr>
              <a:buSzPct val="50000"/>
              <a:buFont typeface="Monotype Sorts" charset="2"/>
              <a:buChar char="l"/>
              <a:defRPr sz="24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50000"/>
              <a:buFont typeface="ZapfDingbats" pitchFamily="82" charset="2"/>
              <a:buChar char="u"/>
              <a:defRPr sz="2000">
                <a:solidFill>
                  <a:schemeClr val="accent2"/>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a:solidFill>
                  <a:schemeClr val="accent2"/>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50000"/>
              <a:buFont typeface="Monotype Sorts" charset="2"/>
              <a:buChar char="n"/>
              <a:defRPr sz="1600">
                <a:solidFill>
                  <a:schemeClr val="accent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9pPr>
          </a:lstStyle>
          <a:p>
            <a:pPr marL="0" indent="0" algn="r">
              <a:buNone/>
            </a:pPr>
            <a:endParaRPr lang="en-US" b="0" kern="0" dirty="0" smtClean="0"/>
          </a:p>
          <a:p>
            <a:pPr algn="r"/>
            <a:endParaRPr lang="en-US" b="0" kern="0" dirty="0" smtClean="0"/>
          </a:p>
          <a:p>
            <a:pPr algn="r"/>
            <a:endParaRPr lang="en-US" b="0" kern="0" dirty="0" smtClean="0"/>
          </a:p>
        </p:txBody>
      </p:sp>
      <p:pic>
        <p:nvPicPr>
          <p:cNvPr id="5" name="Picture 4"/>
          <p:cNvPicPr>
            <a:picLocks noChangeAspect="1"/>
          </p:cNvPicPr>
          <p:nvPr/>
        </p:nvPicPr>
        <p:blipFill>
          <a:blip r:embed="rId3"/>
          <a:stretch>
            <a:fillRect/>
          </a:stretch>
        </p:blipFill>
        <p:spPr>
          <a:xfrm>
            <a:off x="304800" y="1601962"/>
            <a:ext cx="2504318" cy="2530091"/>
          </a:xfrm>
          <a:prstGeom prst="rect">
            <a:avLst/>
          </a:prstGeom>
        </p:spPr>
      </p:pic>
      <p:pic>
        <p:nvPicPr>
          <p:cNvPr id="8" name="Picture 7"/>
          <p:cNvPicPr>
            <a:picLocks noChangeAspect="1"/>
          </p:cNvPicPr>
          <p:nvPr/>
        </p:nvPicPr>
        <p:blipFill>
          <a:blip r:embed="rId4"/>
          <a:stretch>
            <a:fillRect/>
          </a:stretch>
        </p:blipFill>
        <p:spPr>
          <a:xfrm>
            <a:off x="3174521" y="1601962"/>
            <a:ext cx="2504318" cy="2538507"/>
          </a:xfrm>
          <a:prstGeom prst="rect">
            <a:avLst/>
          </a:prstGeom>
        </p:spPr>
      </p:pic>
      <p:sp>
        <p:nvSpPr>
          <p:cNvPr id="9" name="Plus 8"/>
          <p:cNvSpPr/>
          <p:nvPr/>
        </p:nvSpPr>
        <p:spPr bwMode="auto">
          <a:xfrm>
            <a:off x="2855345" y="2527540"/>
            <a:ext cx="293298" cy="339467"/>
          </a:xfrm>
          <a:prstGeom prst="mathPlus">
            <a:avLst/>
          </a:prstGeom>
          <a:solidFill>
            <a:schemeClr val="accent1"/>
          </a:solidFill>
          <a:ln w="952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92D050"/>
              </a:solidFill>
              <a:effectLst/>
              <a:latin typeface="Arial" charset="0"/>
            </a:endParaRPr>
          </a:p>
        </p:txBody>
      </p:sp>
      <p:sp>
        <p:nvSpPr>
          <p:cNvPr id="12" name="Right Arrow 11"/>
          <p:cNvSpPr/>
          <p:nvPr/>
        </p:nvSpPr>
        <p:spPr bwMode="auto">
          <a:xfrm>
            <a:off x="5730706" y="2728984"/>
            <a:ext cx="405442" cy="63180"/>
          </a:xfrm>
          <a:prstGeom prst="rightArrow">
            <a:avLst/>
          </a:prstGeom>
          <a:solidFill>
            <a:schemeClr val="accent1"/>
          </a:solidFill>
          <a:ln w="7620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22" name="Picture 21"/>
          <p:cNvPicPr>
            <a:picLocks noChangeAspect="1"/>
          </p:cNvPicPr>
          <p:nvPr/>
        </p:nvPicPr>
        <p:blipFill>
          <a:blip r:embed="rId4"/>
          <a:stretch>
            <a:fillRect/>
          </a:stretch>
        </p:blipFill>
        <p:spPr>
          <a:xfrm>
            <a:off x="6188015" y="1601962"/>
            <a:ext cx="2504318" cy="2538507"/>
          </a:xfrm>
          <a:prstGeom prst="rect">
            <a:avLst/>
          </a:prstGeom>
        </p:spPr>
      </p:pic>
      <p:pic>
        <p:nvPicPr>
          <p:cNvPr id="13" name="Picture 12"/>
          <p:cNvPicPr>
            <a:picLocks noChangeAspect="1"/>
          </p:cNvPicPr>
          <p:nvPr/>
        </p:nvPicPr>
        <p:blipFill>
          <a:blip r:embed="rId5"/>
          <a:stretch>
            <a:fillRect/>
          </a:stretch>
        </p:blipFill>
        <p:spPr>
          <a:xfrm>
            <a:off x="255940" y="4291884"/>
            <a:ext cx="2553178" cy="2566116"/>
          </a:xfrm>
          <a:prstGeom prst="rect">
            <a:avLst/>
          </a:prstGeom>
        </p:spPr>
      </p:pic>
      <p:sp>
        <p:nvSpPr>
          <p:cNvPr id="27" name="Rectangle 5"/>
          <p:cNvSpPr txBox="1">
            <a:spLocks noChangeArrowheads="1"/>
          </p:cNvSpPr>
          <p:nvPr/>
        </p:nvSpPr>
        <p:spPr>
          <a:xfrm>
            <a:off x="6254155" y="6280023"/>
            <a:ext cx="2346385" cy="408317"/>
          </a:xfrm>
          <a:prstGeom prst="rect">
            <a:avLst/>
          </a:prstGeom>
        </p:spPr>
        <p:txBody>
          <a:bodyPr/>
          <a:lstStyle>
            <a:lvl1pPr marL="342900" indent="-342900" algn="l" rtl="0" eaLnBrk="0" fontAlgn="base" hangingPunct="0">
              <a:spcBef>
                <a:spcPct val="20000"/>
              </a:spcBef>
              <a:spcAft>
                <a:spcPct val="0"/>
              </a:spcAft>
              <a:buClr>
                <a:schemeClr val="tx1"/>
              </a:buClr>
              <a:buSzPct val="50000"/>
              <a:buFont typeface="Monotype Sorts" charset="2"/>
              <a:buChar char="l"/>
              <a:defRPr sz="24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50000"/>
              <a:buFont typeface="ZapfDingbats" pitchFamily="82" charset="2"/>
              <a:buChar char="u"/>
              <a:defRPr sz="2000">
                <a:solidFill>
                  <a:schemeClr val="accent2"/>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a:solidFill>
                  <a:schemeClr val="accent2"/>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50000"/>
              <a:buFont typeface="Monotype Sorts" charset="2"/>
              <a:buChar char="n"/>
              <a:defRPr sz="1600">
                <a:solidFill>
                  <a:schemeClr val="accent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9pPr>
          </a:lstStyle>
          <a:p>
            <a:pPr marL="0" indent="0" algn="r">
              <a:buNone/>
            </a:pPr>
            <a:endParaRPr lang="en-US" b="0" kern="0" dirty="0" smtClean="0"/>
          </a:p>
          <a:p>
            <a:pPr algn="r"/>
            <a:endParaRPr lang="en-US" b="0" kern="0" dirty="0" smtClean="0"/>
          </a:p>
          <a:p>
            <a:pPr algn="r"/>
            <a:endParaRPr lang="en-US" b="0" kern="0" dirty="0" smtClean="0"/>
          </a:p>
        </p:txBody>
      </p:sp>
      <p:pic>
        <p:nvPicPr>
          <p:cNvPr id="28" name="Picture 27"/>
          <p:cNvPicPr>
            <a:picLocks noChangeAspect="1"/>
          </p:cNvPicPr>
          <p:nvPr/>
        </p:nvPicPr>
        <p:blipFill>
          <a:blip r:embed="rId4"/>
          <a:stretch>
            <a:fillRect/>
          </a:stretch>
        </p:blipFill>
        <p:spPr>
          <a:xfrm>
            <a:off x="3223520" y="4303567"/>
            <a:ext cx="2504318" cy="2538507"/>
          </a:xfrm>
          <a:prstGeom prst="rect">
            <a:avLst/>
          </a:prstGeom>
        </p:spPr>
      </p:pic>
      <p:sp>
        <p:nvSpPr>
          <p:cNvPr id="29" name="Plus 28"/>
          <p:cNvSpPr/>
          <p:nvPr/>
        </p:nvSpPr>
        <p:spPr bwMode="auto">
          <a:xfrm>
            <a:off x="2878355" y="5233354"/>
            <a:ext cx="293298" cy="339467"/>
          </a:xfrm>
          <a:prstGeom prst="mathPlus">
            <a:avLst/>
          </a:prstGeom>
          <a:solidFill>
            <a:schemeClr val="accent1"/>
          </a:solidFill>
          <a:ln w="952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92D050"/>
              </a:solidFill>
              <a:effectLst/>
              <a:latin typeface="Arial" charset="0"/>
            </a:endParaRPr>
          </a:p>
        </p:txBody>
      </p:sp>
      <p:sp>
        <p:nvSpPr>
          <p:cNvPr id="30" name="Right Arrow 29"/>
          <p:cNvSpPr/>
          <p:nvPr/>
        </p:nvSpPr>
        <p:spPr bwMode="auto">
          <a:xfrm>
            <a:off x="5796846" y="5434798"/>
            <a:ext cx="405442" cy="63180"/>
          </a:xfrm>
          <a:prstGeom prst="rightArrow">
            <a:avLst/>
          </a:prstGeom>
          <a:solidFill>
            <a:schemeClr val="accent1"/>
          </a:solidFill>
          <a:ln w="7620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31" name="Picture 30"/>
          <p:cNvPicPr>
            <a:picLocks noChangeAspect="1"/>
          </p:cNvPicPr>
          <p:nvPr/>
        </p:nvPicPr>
        <p:blipFill>
          <a:blip r:embed="rId4"/>
          <a:stretch>
            <a:fillRect/>
          </a:stretch>
        </p:blipFill>
        <p:spPr>
          <a:xfrm>
            <a:off x="6254155" y="4307776"/>
            <a:ext cx="2504318" cy="2538507"/>
          </a:xfrm>
          <a:prstGeom prst="rect">
            <a:avLst/>
          </a:prstGeom>
        </p:spPr>
      </p:pic>
      <p:sp>
        <p:nvSpPr>
          <p:cNvPr id="32" name="TextBox 31"/>
          <p:cNvSpPr txBox="1"/>
          <p:nvPr/>
        </p:nvSpPr>
        <p:spPr>
          <a:xfrm>
            <a:off x="7026053" y="2437408"/>
            <a:ext cx="828241" cy="646331"/>
          </a:xfrm>
          <a:prstGeom prst="rect">
            <a:avLst/>
          </a:prstGeom>
          <a:noFill/>
        </p:spPr>
        <p:txBody>
          <a:bodyPr wrap="square" rtlCol="0">
            <a:spAutoFit/>
          </a:bodyPr>
          <a:lstStyle/>
          <a:p>
            <a:r>
              <a:rPr lang="en-US" sz="3600" dirty="0" smtClean="0"/>
              <a:t>M1</a:t>
            </a:r>
            <a:endParaRPr lang="en-US" sz="3600" dirty="0"/>
          </a:p>
        </p:txBody>
      </p:sp>
      <p:sp>
        <p:nvSpPr>
          <p:cNvPr id="33" name="TextBox 32"/>
          <p:cNvSpPr txBox="1"/>
          <p:nvPr/>
        </p:nvSpPr>
        <p:spPr>
          <a:xfrm>
            <a:off x="7014554" y="4996572"/>
            <a:ext cx="828241" cy="646331"/>
          </a:xfrm>
          <a:prstGeom prst="rect">
            <a:avLst/>
          </a:prstGeom>
          <a:noFill/>
        </p:spPr>
        <p:txBody>
          <a:bodyPr wrap="square" rtlCol="0">
            <a:spAutoFit/>
          </a:bodyPr>
          <a:lstStyle/>
          <a:p>
            <a:r>
              <a:rPr lang="en-US" sz="3600" dirty="0" smtClean="0"/>
              <a:t>M2</a:t>
            </a:r>
            <a:endParaRPr lang="en-US" sz="3600" dirty="0"/>
          </a:p>
        </p:txBody>
      </p:sp>
    </p:spTree>
    <p:extLst>
      <p:ext uri="{BB962C8B-B14F-4D97-AF65-F5344CB8AC3E}">
        <p14:creationId xmlns:p14="http://schemas.microsoft.com/office/powerpoint/2010/main" val="65506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6264"/>
            <a:ext cx="8534400" cy="1143000"/>
          </a:xfrm>
        </p:spPr>
        <p:txBody>
          <a:bodyPr/>
          <a:lstStyle/>
          <a:p>
            <a:r>
              <a:rPr lang="en-US" dirty="0" smtClean="0"/>
              <a:t>Reuse-&gt; get info from </a:t>
            </a:r>
            <a:r>
              <a:rPr lang="en-US" dirty="0" smtClean="0"/>
              <a:t>M1, M2</a:t>
            </a:r>
            <a:endParaRPr lang="en-US" dirty="0"/>
          </a:p>
        </p:txBody>
      </p:sp>
      <p:sp>
        <p:nvSpPr>
          <p:cNvPr id="24" name="Rectangle 5"/>
          <p:cNvSpPr txBox="1">
            <a:spLocks noChangeArrowheads="1"/>
          </p:cNvSpPr>
          <p:nvPr/>
        </p:nvSpPr>
        <p:spPr>
          <a:xfrm>
            <a:off x="6188015" y="3574209"/>
            <a:ext cx="2346385" cy="408317"/>
          </a:xfrm>
          <a:prstGeom prst="rect">
            <a:avLst/>
          </a:prstGeom>
        </p:spPr>
        <p:txBody>
          <a:bodyPr/>
          <a:lstStyle>
            <a:lvl1pPr marL="342900" indent="-342900" algn="l" rtl="0" eaLnBrk="0" fontAlgn="base" hangingPunct="0">
              <a:spcBef>
                <a:spcPct val="20000"/>
              </a:spcBef>
              <a:spcAft>
                <a:spcPct val="0"/>
              </a:spcAft>
              <a:buClr>
                <a:schemeClr val="tx1"/>
              </a:buClr>
              <a:buSzPct val="50000"/>
              <a:buFont typeface="Monotype Sorts" charset="2"/>
              <a:buChar char="l"/>
              <a:defRPr sz="24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50000"/>
              <a:buFont typeface="ZapfDingbats" pitchFamily="82" charset="2"/>
              <a:buChar char="u"/>
              <a:defRPr sz="2000">
                <a:solidFill>
                  <a:schemeClr val="accent2"/>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a:solidFill>
                  <a:schemeClr val="accent2"/>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50000"/>
              <a:buFont typeface="Monotype Sorts" charset="2"/>
              <a:buChar char="n"/>
              <a:defRPr sz="1600">
                <a:solidFill>
                  <a:schemeClr val="accent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9pPr>
          </a:lstStyle>
          <a:p>
            <a:pPr marL="0" indent="0" algn="r">
              <a:buNone/>
            </a:pPr>
            <a:endParaRPr lang="en-US" b="0" kern="0" dirty="0" smtClean="0"/>
          </a:p>
          <a:p>
            <a:pPr algn="r"/>
            <a:endParaRPr lang="en-US" b="0" kern="0" dirty="0" smtClean="0"/>
          </a:p>
          <a:p>
            <a:pPr algn="r"/>
            <a:endParaRPr lang="en-US" b="0" kern="0" dirty="0" smtClean="0"/>
          </a:p>
        </p:txBody>
      </p:sp>
      <p:pic>
        <p:nvPicPr>
          <p:cNvPr id="8" name="Picture 7"/>
          <p:cNvPicPr>
            <a:picLocks noChangeAspect="1"/>
          </p:cNvPicPr>
          <p:nvPr/>
        </p:nvPicPr>
        <p:blipFill>
          <a:blip r:embed="rId2"/>
          <a:stretch>
            <a:fillRect/>
          </a:stretch>
        </p:blipFill>
        <p:spPr>
          <a:xfrm>
            <a:off x="3174521" y="1601962"/>
            <a:ext cx="2504318" cy="2538507"/>
          </a:xfrm>
          <a:prstGeom prst="rect">
            <a:avLst/>
          </a:prstGeom>
        </p:spPr>
      </p:pic>
      <p:sp>
        <p:nvSpPr>
          <p:cNvPr id="9" name="Plus 8"/>
          <p:cNvSpPr/>
          <p:nvPr/>
        </p:nvSpPr>
        <p:spPr bwMode="auto">
          <a:xfrm>
            <a:off x="2846719" y="2527540"/>
            <a:ext cx="293298" cy="339467"/>
          </a:xfrm>
          <a:prstGeom prst="mathPlus">
            <a:avLst/>
          </a:prstGeom>
          <a:solidFill>
            <a:schemeClr val="accent1"/>
          </a:solidFill>
          <a:ln w="952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92D050"/>
              </a:solidFill>
              <a:effectLst/>
              <a:latin typeface="Arial" charset="0"/>
            </a:endParaRPr>
          </a:p>
        </p:txBody>
      </p:sp>
      <p:sp>
        <p:nvSpPr>
          <p:cNvPr id="12" name="Right Arrow 11"/>
          <p:cNvSpPr/>
          <p:nvPr/>
        </p:nvSpPr>
        <p:spPr bwMode="auto">
          <a:xfrm>
            <a:off x="5730706" y="2728984"/>
            <a:ext cx="405442" cy="63180"/>
          </a:xfrm>
          <a:prstGeom prst="rightArrow">
            <a:avLst/>
          </a:prstGeom>
          <a:solidFill>
            <a:schemeClr val="accent1"/>
          </a:solidFill>
          <a:ln w="7620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22" name="Picture 21"/>
          <p:cNvPicPr>
            <a:picLocks noChangeAspect="1"/>
          </p:cNvPicPr>
          <p:nvPr/>
        </p:nvPicPr>
        <p:blipFill>
          <a:blip r:embed="rId2"/>
          <a:stretch>
            <a:fillRect/>
          </a:stretch>
        </p:blipFill>
        <p:spPr>
          <a:xfrm>
            <a:off x="280370" y="1597753"/>
            <a:ext cx="2504318" cy="2538507"/>
          </a:xfrm>
          <a:prstGeom prst="rect">
            <a:avLst/>
          </a:prstGeom>
        </p:spPr>
      </p:pic>
      <p:sp>
        <p:nvSpPr>
          <p:cNvPr id="27" name="Rectangle 5"/>
          <p:cNvSpPr txBox="1">
            <a:spLocks noChangeArrowheads="1"/>
          </p:cNvSpPr>
          <p:nvPr/>
        </p:nvSpPr>
        <p:spPr>
          <a:xfrm>
            <a:off x="6254155" y="6280023"/>
            <a:ext cx="2346385" cy="408317"/>
          </a:xfrm>
          <a:prstGeom prst="rect">
            <a:avLst/>
          </a:prstGeom>
        </p:spPr>
        <p:txBody>
          <a:bodyPr/>
          <a:lstStyle>
            <a:lvl1pPr marL="342900" indent="-342900" algn="l" rtl="0" eaLnBrk="0" fontAlgn="base" hangingPunct="0">
              <a:spcBef>
                <a:spcPct val="20000"/>
              </a:spcBef>
              <a:spcAft>
                <a:spcPct val="0"/>
              </a:spcAft>
              <a:buClr>
                <a:schemeClr val="tx1"/>
              </a:buClr>
              <a:buSzPct val="50000"/>
              <a:buFont typeface="Monotype Sorts" charset="2"/>
              <a:buChar char="l"/>
              <a:defRPr sz="24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50000"/>
              <a:buFont typeface="ZapfDingbats" pitchFamily="82" charset="2"/>
              <a:buChar char="u"/>
              <a:defRPr sz="2000">
                <a:solidFill>
                  <a:schemeClr val="accent2"/>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a:solidFill>
                  <a:schemeClr val="accent2"/>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50000"/>
              <a:buFont typeface="Monotype Sorts" charset="2"/>
              <a:buChar char="n"/>
              <a:defRPr sz="1600">
                <a:solidFill>
                  <a:schemeClr val="accent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50000"/>
              <a:buFont typeface="Monotype Sorts" charset="2"/>
              <a:buChar char="l"/>
              <a:defRPr sz="1600">
                <a:solidFill>
                  <a:schemeClr val="accent2"/>
                </a:solidFill>
                <a:latin typeface="+mn-lt"/>
                <a:ea typeface="ＭＳ Ｐゴシック" charset="-128"/>
              </a:defRPr>
            </a:lvl9pPr>
          </a:lstStyle>
          <a:p>
            <a:pPr marL="0" indent="0" algn="r">
              <a:buNone/>
            </a:pPr>
            <a:endParaRPr lang="en-US" b="0" kern="0" dirty="0" smtClean="0"/>
          </a:p>
          <a:p>
            <a:pPr algn="r"/>
            <a:endParaRPr lang="en-US" b="0" kern="0" dirty="0" smtClean="0"/>
          </a:p>
          <a:p>
            <a:pPr algn="r"/>
            <a:endParaRPr lang="en-US" b="0" kern="0" dirty="0" smtClean="0"/>
          </a:p>
        </p:txBody>
      </p:sp>
      <p:sp>
        <p:nvSpPr>
          <p:cNvPr id="32" name="TextBox 31"/>
          <p:cNvSpPr txBox="1"/>
          <p:nvPr/>
        </p:nvSpPr>
        <p:spPr>
          <a:xfrm>
            <a:off x="1004816" y="2468998"/>
            <a:ext cx="828241" cy="646331"/>
          </a:xfrm>
          <a:prstGeom prst="rect">
            <a:avLst/>
          </a:prstGeom>
          <a:noFill/>
        </p:spPr>
        <p:txBody>
          <a:bodyPr wrap="square" rtlCol="0">
            <a:spAutoFit/>
          </a:bodyPr>
          <a:lstStyle/>
          <a:p>
            <a:r>
              <a:rPr lang="en-US" sz="3600" dirty="0" smtClean="0"/>
              <a:t>M1</a:t>
            </a:r>
            <a:endParaRPr lang="en-US" sz="3600" dirty="0"/>
          </a:p>
        </p:txBody>
      </p:sp>
      <p:sp>
        <p:nvSpPr>
          <p:cNvPr id="33" name="TextBox 32"/>
          <p:cNvSpPr txBox="1"/>
          <p:nvPr/>
        </p:nvSpPr>
        <p:spPr>
          <a:xfrm>
            <a:off x="3891792" y="2344436"/>
            <a:ext cx="828241" cy="646331"/>
          </a:xfrm>
          <a:prstGeom prst="rect">
            <a:avLst/>
          </a:prstGeom>
          <a:noFill/>
        </p:spPr>
        <p:txBody>
          <a:bodyPr wrap="square" rtlCol="0">
            <a:spAutoFit/>
          </a:bodyPr>
          <a:lstStyle/>
          <a:p>
            <a:r>
              <a:rPr lang="en-US" sz="3600" dirty="0" smtClean="0"/>
              <a:t>M2</a:t>
            </a:r>
            <a:endParaRPr lang="en-US" sz="3600" dirty="0"/>
          </a:p>
        </p:txBody>
      </p:sp>
      <p:pic>
        <p:nvPicPr>
          <p:cNvPr id="3" name="Picture 2"/>
          <p:cNvPicPr>
            <a:picLocks noChangeAspect="1"/>
          </p:cNvPicPr>
          <p:nvPr/>
        </p:nvPicPr>
        <p:blipFill>
          <a:blip r:embed="rId3"/>
          <a:stretch>
            <a:fillRect/>
          </a:stretch>
        </p:blipFill>
        <p:spPr>
          <a:xfrm>
            <a:off x="6254155" y="1597753"/>
            <a:ext cx="2461774" cy="2474313"/>
          </a:xfrm>
          <a:prstGeom prst="rect">
            <a:avLst/>
          </a:prstGeom>
        </p:spPr>
      </p:pic>
      <p:sp>
        <p:nvSpPr>
          <p:cNvPr id="6" name="TextBox 5"/>
          <p:cNvSpPr txBox="1"/>
          <p:nvPr/>
        </p:nvSpPr>
        <p:spPr>
          <a:xfrm>
            <a:off x="543463" y="4994694"/>
            <a:ext cx="8172466" cy="954107"/>
          </a:xfrm>
          <a:prstGeom prst="rect">
            <a:avLst/>
          </a:prstGeom>
          <a:noFill/>
        </p:spPr>
        <p:txBody>
          <a:bodyPr wrap="square" rtlCol="0">
            <a:spAutoFit/>
          </a:bodyPr>
          <a:lstStyle/>
          <a:p>
            <a:r>
              <a:rPr lang="en-US" sz="2800" dirty="0" smtClean="0"/>
              <a:t>This is because M1 + M2 = L + K + J + K = L + K </a:t>
            </a:r>
          </a:p>
          <a:p>
            <a:r>
              <a:rPr lang="en-US" sz="2800" dirty="0" smtClean="0"/>
              <a:t>(Lena XOR James). The K cancels out!</a:t>
            </a:r>
            <a:endParaRPr lang="en-US" sz="2800" dirty="0"/>
          </a:p>
        </p:txBody>
      </p:sp>
      <p:sp>
        <p:nvSpPr>
          <p:cNvPr id="7" name="Rectangle 6"/>
          <p:cNvSpPr/>
          <p:nvPr/>
        </p:nvSpPr>
        <p:spPr>
          <a:xfrm>
            <a:off x="1355566" y="6046402"/>
            <a:ext cx="5838863" cy="338554"/>
          </a:xfrm>
          <a:prstGeom prst="rect">
            <a:avLst/>
          </a:prstGeom>
        </p:spPr>
        <p:txBody>
          <a:bodyPr wrap="square">
            <a:spAutoFit/>
          </a:bodyPr>
          <a:lstStyle/>
          <a:p>
            <a:r>
              <a:rPr lang="en-US" dirty="0">
                <a:solidFill>
                  <a:srgbClr val="FF3300"/>
                </a:solidFill>
              </a:rPr>
              <a:t>https://incoherency.co.uk/blog/stories/otp-key-reuse.html</a:t>
            </a:r>
          </a:p>
        </p:txBody>
      </p:sp>
    </p:spTree>
    <p:extLst>
      <p:ext uri="{BB962C8B-B14F-4D97-AF65-F5344CB8AC3E}">
        <p14:creationId xmlns:p14="http://schemas.microsoft.com/office/powerpoint/2010/main" val="3888799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that leave us?</a:t>
            </a:r>
            <a:endParaRPr lang="en-US" dirty="0"/>
          </a:p>
        </p:txBody>
      </p:sp>
      <p:sp>
        <p:nvSpPr>
          <p:cNvPr id="3" name="Content Placeholder 2"/>
          <p:cNvSpPr>
            <a:spLocks noGrp="1"/>
          </p:cNvSpPr>
          <p:nvPr>
            <p:ph idx="1"/>
          </p:nvPr>
        </p:nvSpPr>
        <p:spPr>
          <a:xfrm>
            <a:off x="608013" y="1600200"/>
            <a:ext cx="7966644" cy="4369279"/>
          </a:xfrm>
        </p:spPr>
        <p:txBody>
          <a:bodyPr/>
          <a:lstStyle/>
          <a:p>
            <a:endParaRPr lang="en-US" dirty="0" smtClean="0"/>
          </a:p>
          <a:p>
            <a:r>
              <a:rPr lang="en-US" b="1" dirty="0" smtClean="0"/>
              <a:t>Key Reuse</a:t>
            </a:r>
            <a:r>
              <a:rPr lang="en-US" dirty="0" smtClean="0"/>
              <a:t>: Cannot reuse the long (1500 byte pad)</a:t>
            </a:r>
            <a:endParaRPr lang="en-US" dirty="0" smtClean="0"/>
          </a:p>
          <a:p>
            <a:r>
              <a:rPr lang="en-US" b="1" dirty="0" smtClean="0"/>
              <a:t>Key exchange</a:t>
            </a:r>
            <a:r>
              <a:rPr lang="en-US" dirty="0" smtClean="0"/>
              <a:t>: Before sending every message, Alice has to securely send the corresponding Key K</a:t>
            </a:r>
          </a:p>
          <a:p>
            <a:r>
              <a:rPr lang="en-US" dirty="0" smtClean="0"/>
              <a:t>The Key Reuse problem is fixed using </a:t>
            </a:r>
            <a:r>
              <a:rPr lang="en-US" i="1" dirty="0" smtClean="0"/>
              <a:t>encryption standards like DES/AES</a:t>
            </a:r>
            <a:r>
              <a:rPr lang="en-US" dirty="0" smtClean="0"/>
              <a:t> that use a short key of 64 bits that can be reused across Alice’s messages (next)</a:t>
            </a:r>
          </a:p>
          <a:p>
            <a:r>
              <a:rPr lang="en-US" dirty="0" smtClean="0"/>
              <a:t>The Key Exchange problem is solved using public key encryption and certificates (later)</a:t>
            </a:r>
            <a:endParaRPr lang="en-US" dirty="0"/>
          </a:p>
        </p:txBody>
      </p:sp>
      <p:sp>
        <p:nvSpPr>
          <p:cNvPr id="4" name="Slide Number Placeholder 3"/>
          <p:cNvSpPr>
            <a:spLocks noGrp="1"/>
          </p:cNvSpPr>
          <p:nvPr>
            <p:ph type="sldNum" sz="quarter" idx="11"/>
          </p:nvPr>
        </p:nvSpPr>
        <p:spPr/>
        <p:txBody>
          <a:bodyPr/>
          <a:lstStyle/>
          <a:p>
            <a:fld id="{603FE706-B21F-114E-8808-5DBE0296B0E8}" type="slidenum">
              <a:rPr lang="en-US" smtClean="0"/>
              <a:pPr/>
              <a:t>9</a:t>
            </a:fld>
            <a:endParaRPr lang="en-US" sz="1000" b="1">
              <a:solidFill>
                <a:schemeClr val="tx1"/>
              </a:solidFill>
              <a:latin typeface="+mn-lt"/>
            </a:endParaRPr>
          </a:p>
        </p:txBody>
      </p:sp>
      <p:sp>
        <p:nvSpPr>
          <p:cNvPr id="7" name="Footer Placeholder 4"/>
          <p:cNvSpPr>
            <a:spLocks noGrp="1"/>
          </p:cNvSpPr>
          <p:nvPr>
            <p:ph type="ftr" sz="quarter" idx="3"/>
          </p:nvPr>
        </p:nvSpPr>
        <p:spPr>
          <a:xfrm>
            <a:off x="304800" y="6248400"/>
            <a:ext cx="5332413" cy="457200"/>
          </a:xfrm>
        </p:spPr>
        <p:txBody>
          <a:bodyPr/>
          <a:lstStyle/>
          <a:p>
            <a:r>
              <a:rPr lang="en-US" b="0" dirty="0" smtClean="0">
                <a:solidFill>
                  <a:srgbClr val="0000FF"/>
                </a:solidFill>
                <a:latin typeface="+mj-lt"/>
              </a:rPr>
              <a:t>CS 118</a:t>
            </a:r>
            <a:r>
              <a:rPr lang="en-US" b="0" dirty="0" smtClean="0">
                <a:latin typeface="+mj-lt"/>
              </a:rPr>
              <a:t>: </a:t>
            </a:r>
            <a:r>
              <a:rPr lang="en-US" b="0" dirty="0" smtClean="0">
                <a:latin typeface="+mj-lt"/>
              </a:rPr>
              <a:t>Security</a:t>
            </a:r>
            <a:endParaRPr lang="en-US" b="0" dirty="0">
              <a:latin typeface="+mj-lt"/>
            </a:endParaRPr>
          </a:p>
        </p:txBody>
      </p:sp>
    </p:spTree>
    <p:extLst>
      <p:ext uri="{BB962C8B-B14F-4D97-AF65-F5344CB8AC3E}">
        <p14:creationId xmlns:p14="http://schemas.microsoft.com/office/powerpoint/2010/main" val="2541905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dbllineb">
  <a:themeElements>
    <a:clrScheme name="">
      <a:dk1>
        <a:srgbClr val="333399"/>
      </a:dk1>
      <a:lt1>
        <a:srgbClr val="FFFFFF"/>
      </a:lt1>
      <a:dk2>
        <a:srgbClr val="CC0000"/>
      </a:dk2>
      <a:lt2>
        <a:srgbClr val="CECECE"/>
      </a:lt2>
      <a:accent1>
        <a:srgbClr val="EBEBEB"/>
      </a:accent1>
      <a:accent2>
        <a:srgbClr val="232323"/>
      </a:accent2>
      <a:accent3>
        <a:srgbClr val="FFFFFF"/>
      </a:accent3>
      <a:accent4>
        <a:srgbClr val="2A2A82"/>
      </a:accent4>
      <a:accent5>
        <a:srgbClr val="F3F3F3"/>
      </a:accent5>
      <a:accent6>
        <a:srgbClr val="1F1F1F"/>
      </a:accent6>
      <a:hlink>
        <a:srgbClr val="9C9C9C"/>
      </a:hlink>
      <a:folHlink>
        <a:srgbClr val="676767"/>
      </a:folHlink>
    </a:clrScheme>
    <a:fontScheme name="dbllineb">
      <a:majorFont>
        <a:latin typeface="Helvetic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Arial" charset="0"/>
          </a:defRPr>
        </a:defPPr>
      </a:lstStyle>
    </a:lnDef>
  </a:objectDefaults>
  <a:extraClrSchemeLst>
    <a:extraClrScheme>
      <a:clrScheme name="dblline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lline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blline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lline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lline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lline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blline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42591</TotalTime>
  <Words>3077</Words>
  <Application>Microsoft Office PowerPoint</Application>
  <PresentationFormat>Letter Paper (8.5x11 in)</PresentationFormat>
  <Paragraphs>711</Paragraphs>
  <Slides>52</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Arial Unicode MS</vt:lpstr>
      <vt:lpstr>MS PGothic</vt:lpstr>
      <vt:lpstr>MS PGothic</vt:lpstr>
      <vt:lpstr>SimSun</vt:lpstr>
      <vt:lpstr>SimSun</vt:lpstr>
      <vt:lpstr>Algerian</vt:lpstr>
      <vt:lpstr>Arial</vt:lpstr>
      <vt:lpstr>Comic Sans MS</vt:lpstr>
      <vt:lpstr>Courier New</vt:lpstr>
      <vt:lpstr>Gill Sans MT</vt:lpstr>
      <vt:lpstr>Helvetica</vt:lpstr>
      <vt:lpstr>Monotype Sorts</vt:lpstr>
      <vt:lpstr>Times New Roman</vt:lpstr>
      <vt:lpstr>Wingdings</vt:lpstr>
      <vt:lpstr>Wingdings 2</vt:lpstr>
      <vt:lpstr>ZapfDingbats</vt:lpstr>
      <vt:lpstr>dbllineb</vt:lpstr>
      <vt:lpstr> Network Security, TLS, Project 2</vt:lpstr>
      <vt:lpstr>Hacker jokes</vt:lpstr>
      <vt:lpstr>Internet requires security</vt:lpstr>
      <vt:lpstr>Need building blocks first</vt:lpstr>
      <vt:lpstr> 1.Confidentiality and Encryption</vt:lpstr>
      <vt:lpstr>Simplest idea: one time pad</vt:lpstr>
      <vt:lpstr>Why one-time pad? (Stanley)</vt:lpstr>
      <vt:lpstr>Reuse-&gt; get info from M1, M2</vt:lpstr>
      <vt:lpstr>Where does that leave us?</vt:lpstr>
      <vt:lpstr>DES/AES</vt:lpstr>
      <vt:lpstr>Feistel Function</vt:lpstr>
      <vt:lpstr>ECB Mode has leakage issues</vt:lpstr>
      <vt:lpstr>Better to chain (Project 2)</vt:lpstr>
      <vt:lpstr>CBC Chaining in Pictures</vt:lpstr>
      <vt:lpstr>Two big standards: DES and AES</vt:lpstr>
      <vt:lpstr>DES: 16 Feistels</vt:lpstr>
      <vt:lpstr>AES: Advanced Encryption Standard</vt:lpstr>
      <vt:lpstr> 2.Public Key Encryption, Signatures, Certificates</vt:lpstr>
      <vt:lpstr>Now on to Key Distribution</vt:lpstr>
      <vt:lpstr>Public Key Cryptography</vt:lpstr>
      <vt:lpstr>Recall symmetric key cryptography</vt:lpstr>
      <vt:lpstr>By contrast, Public key cryptography</vt:lpstr>
      <vt:lpstr>Example: RSA public keys</vt:lpstr>
      <vt:lpstr>RSA Small Example</vt:lpstr>
      <vt:lpstr>Another important property</vt:lpstr>
      <vt:lpstr>Digital Signatures </vt:lpstr>
      <vt:lpstr>Message Digests</vt:lpstr>
      <vt:lpstr>Crypto Hash Functions</vt:lpstr>
      <vt:lpstr>PowerPoint Presentation</vt:lpstr>
      <vt:lpstr>Message Authentication Code (MAC, not MAC address!!)</vt:lpstr>
      <vt:lpstr>Trusted Intermediaries</vt:lpstr>
      <vt:lpstr>Certification Authorities</vt:lpstr>
      <vt:lpstr>Verifying Identity Offline</vt:lpstr>
      <vt:lpstr>Certification Authorities</vt:lpstr>
      <vt:lpstr>Finally: defend against replay attacks</vt:lpstr>
      <vt:lpstr> 3.Ready or not, here comes TLS</vt:lpstr>
      <vt:lpstr>How should apps use security?</vt:lpstr>
      <vt:lpstr>TLS/SSL in our stack so far </vt:lpstr>
      <vt:lpstr>If you use https, you use TLS</vt:lpstr>
      <vt:lpstr>Regular web surfing - http: URL</vt:lpstr>
      <vt:lpstr>Web surfing with TLS/SSL - https: URL</vt:lpstr>
      <vt:lpstr>Basic idea</vt:lpstr>
      <vt:lpstr>TLS/SSL Cipher Options</vt:lpstr>
      <vt:lpstr>HTTPS Connection (SSL / TLS)</vt:lpstr>
      <vt:lpstr>HTTPS Connection (SSL / TLS), with RSA continued</vt:lpstr>
      <vt:lpstr>Alternative: Key Exchange via Diffie-Hellman</vt:lpstr>
      <vt:lpstr>TLS Protections (Dave Wagner)</vt:lpstr>
      <vt:lpstr>TLS Protections, continued</vt:lpstr>
      <vt:lpstr>Project 2</vt:lpstr>
      <vt:lpstr>Project 2: Initial Handshake</vt:lpstr>
      <vt:lpstr>Summary</vt:lpstr>
      <vt:lpstr>Epilog: Aristotle on searching</vt:lpstr>
    </vt:vector>
  </TitlesOfParts>
  <Company>UC San Diego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dc:title>
  <dc:creator>varghese</dc:creator>
  <cp:lastModifiedBy>George Varghese</cp:lastModifiedBy>
  <cp:revision>199</cp:revision>
  <cp:lastPrinted>2013-10-30T18:43:31Z</cp:lastPrinted>
  <dcterms:created xsi:type="dcterms:W3CDTF">2010-10-22T14:04:59Z</dcterms:created>
  <dcterms:modified xsi:type="dcterms:W3CDTF">2024-11-07T21:32:13Z</dcterms:modified>
</cp:coreProperties>
</file>